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theme" Target="theme/theme1.xml" /><Relationship Id="rId8" Type="http://schemas.openxmlformats.org/officeDocument/2006/relationships/slide" Target="slides/slide7.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tx1">
                    <a:lumMod val="65000"/>
                    <a:lumOff val="35000"/>
                  </a:schemeClr>
                </a:solidFill>
              </a:defRPr>
            </a:lvl1pPr>
          </a:lstStyle>
          <a:p>
            <a:fld id="{873A67B8-54CF-446F-B1B5-B33C02FBA4B7}" type="datetimeFigureOut">
              <a:rPr lang="en-GB" smtClean="0"/>
              <a:t>14/01/2023</a:t>
            </a:fld>
            <a:endParaRPr lang="en-GB"/>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tx1">
                    <a:lumMod val="65000"/>
                    <a:lumOff val="35000"/>
                  </a:schemeClr>
                </a:solidFill>
              </a:defRPr>
            </a:lvl1pPr>
          </a:lstStyle>
          <a:p>
            <a:endParaRPr lang="en-GB"/>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tx1">
                    <a:lumMod val="65000"/>
                    <a:lumOff val="35000"/>
                  </a:schemeClr>
                </a:solidFill>
              </a:defRPr>
            </a:lvl1pPr>
          </a:lstStyle>
          <a:p>
            <a:fld id="{F0476346-4566-4A3D-8A35-246B9AAD9D4F}" type="slidenum">
              <a:rPr lang="en-GB" smtClean="0"/>
              <a:t>‹#›</a:t>
            </a:fld>
            <a:endParaRPr lang="en-GB"/>
          </a:p>
        </p:txBody>
      </p:sp>
      <p:sp>
        <p:nvSpPr>
          <p:cNvPr id="13" name="Rectangle 12" title="left edge border"/>
          <p:cNvSpPr/>
          <p:nvPr/>
        </p:nvSpPr>
        <p:spPr>
          <a:xfrm>
            <a:off x="0" y="0"/>
            <a:ext cx="28346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8953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3A67B8-54CF-446F-B1B5-B33C02FBA4B7}" type="datetimeFigureOut">
              <a:rPr lang="en-GB" smtClean="0"/>
              <a:t>14/01/2023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476346-4566-4A3D-8A35-246B9AAD9D4F}" type="slidenum">
              <a:rPr lang="en-GB" smtClean="0"/>
              <a:t>‹#›</a:t>
            </a:fld>
            <a:endParaRPr lang="en-GB"/>
          </a:p>
        </p:txBody>
      </p:sp>
    </p:spTree>
    <p:extLst>
      <p:ext uri="{BB962C8B-B14F-4D97-AF65-F5344CB8AC3E}">
        <p14:creationId xmlns:p14="http://schemas.microsoft.com/office/powerpoint/2010/main" val="4116389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3A67B8-54CF-446F-B1B5-B33C02FBA4B7}" type="datetimeFigureOut">
              <a:rPr lang="en-GB" smtClean="0"/>
              <a:t>14/01/2023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476346-4566-4A3D-8A35-246B9AAD9D4F}" type="slidenum">
              <a:rPr lang="en-GB" smtClean="0"/>
              <a:t>‹#›</a:t>
            </a:fld>
            <a:endParaRPr lang="en-GB"/>
          </a:p>
        </p:txBody>
      </p:sp>
    </p:spTree>
    <p:extLst>
      <p:ext uri="{BB962C8B-B14F-4D97-AF65-F5344CB8AC3E}">
        <p14:creationId xmlns:p14="http://schemas.microsoft.com/office/powerpoint/2010/main" val="147170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3A67B8-54CF-446F-B1B5-B33C02FBA4B7}" type="datetimeFigureOut">
              <a:rPr lang="en-GB" smtClean="0"/>
              <a:t>14/01/2023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476346-4566-4A3D-8A35-246B9AAD9D4F}" type="slidenum">
              <a:rPr lang="en-GB" smtClean="0"/>
              <a:t>‹#›</a:t>
            </a:fld>
            <a:endParaRPr lang="en-GB"/>
          </a:p>
        </p:txBody>
      </p:sp>
    </p:spTree>
    <p:extLst>
      <p:ext uri="{BB962C8B-B14F-4D97-AF65-F5344CB8AC3E}">
        <p14:creationId xmlns:p14="http://schemas.microsoft.com/office/powerpoint/2010/main" val="3841569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873A67B8-54CF-446F-B1B5-B33C02FBA4B7}" type="datetimeFigureOut">
              <a:rPr lang="en-GB" smtClean="0"/>
              <a:t>14/01/2023</a:t>
            </a:fld>
            <a:endParaRPr lang="en-GB"/>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F0476346-4566-4A3D-8A35-246B9AAD9D4F}" type="slidenum">
              <a:rPr lang="en-GB" smtClean="0"/>
              <a:t>‹#›</a:t>
            </a:fld>
            <a:endParaRPr lang="en-GB"/>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97610768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3A67B8-54CF-446F-B1B5-B33C02FBA4B7}" type="datetimeFigureOut">
              <a:rPr lang="en-GB" smtClean="0"/>
              <a:t>14/01/2023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476346-4566-4A3D-8A35-246B9AAD9D4F}" type="slidenum">
              <a:rPr lang="en-GB" smtClean="0"/>
              <a:t>‹#›</a:t>
            </a:fld>
            <a:endParaRPr lang="en-GB"/>
          </a:p>
        </p:txBody>
      </p:sp>
    </p:spTree>
    <p:extLst>
      <p:ext uri="{BB962C8B-B14F-4D97-AF65-F5344CB8AC3E}">
        <p14:creationId xmlns:p14="http://schemas.microsoft.com/office/powerpoint/2010/main" val="298183066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3A67B8-54CF-446F-B1B5-B33C02FBA4B7}" type="datetimeFigureOut">
              <a:rPr lang="en-GB" smtClean="0"/>
              <a:t>14/01/2023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476346-4566-4A3D-8A35-246B9AAD9D4F}" type="slidenum">
              <a:rPr lang="en-GB" smtClean="0"/>
              <a:t>‹#›</a:t>
            </a:fld>
            <a:endParaRPr lang="en-GB"/>
          </a:p>
        </p:txBody>
      </p:sp>
    </p:spTree>
    <p:extLst>
      <p:ext uri="{BB962C8B-B14F-4D97-AF65-F5344CB8AC3E}">
        <p14:creationId xmlns:p14="http://schemas.microsoft.com/office/powerpoint/2010/main" val="196100874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3A67B8-54CF-446F-B1B5-B33C02FBA4B7}" type="datetimeFigureOut">
              <a:rPr lang="en-GB" smtClean="0"/>
              <a:t>14/01/2023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476346-4566-4A3D-8A35-246B9AAD9D4F}" type="slidenum">
              <a:rPr lang="en-GB" smtClean="0"/>
              <a:t>‹#›</a:t>
            </a:fld>
            <a:endParaRPr lang="en-GB"/>
          </a:p>
        </p:txBody>
      </p:sp>
    </p:spTree>
    <p:extLst>
      <p:ext uri="{BB962C8B-B14F-4D97-AF65-F5344CB8AC3E}">
        <p14:creationId xmlns:p14="http://schemas.microsoft.com/office/powerpoint/2010/main" val="3593499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3A67B8-54CF-446F-B1B5-B33C02FBA4B7}" type="datetimeFigureOut">
              <a:rPr lang="en-GB" smtClean="0"/>
              <a:t>14/01/2023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476346-4566-4A3D-8A35-246B9AAD9D4F}" type="slidenum">
              <a:rPr lang="en-GB" smtClean="0"/>
              <a:t>‹#›</a:t>
            </a:fld>
            <a:endParaRPr lang="en-GB"/>
          </a:p>
        </p:txBody>
      </p:sp>
    </p:spTree>
    <p:extLst>
      <p:ext uri="{BB962C8B-B14F-4D97-AF65-F5344CB8AC3E}">
        <p14:creationId xmlns:p14="http://schemas.microsoft.com/office/powerpoint/2010/main" val="1582727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873A67B8-54CF-446F-B1B5-B33C02FBA4B7}" type="datetimeFigureOut">
              <a:rPr lang="en-GB" smtClean="0"/>
              <a:t>14/01/2023</a:t>
            </a:fld>
            <a:endParaRPr lang="en-GB"/>
          </a:p>
        </p:txBody>
      </p:sp>
      <p:sp>
        <p:nvSpPr>
          <p:cNvPr id="6" name="Footer Placeholder 5"/>
          <p:cNvSpPr>
            <a:spLocks noGrp="1"/>
          </p:cNvSpPr>
          <p:nvPr>
            <p:ph type="ftr" sz="quarter" idx="11"/>
          </p:nvPr>
        </p:nvSpPr>
        <p:spPr>
          <a:xfrm>
            <a:off x="2103620" y="6375679"/>
            <a:ext cx="3482179" cy="345796"/>
          </a:xfrm>
        </p:spPr>
        <p:txBody>
          <a:bodyPr/>
          <a:lstStyle/>
          <a:p>
            <a:endParaRPr lang="en-GB"/>
          </a:p>
        </p:txBody>
      </p:sp>
      <p:sp>
        <p:nvSpPr>
          <p:cNvPr id="7" name="Slide Number Placeholder 6"/>
          <p:cNvSpPr>
            <a:spLocks noGrp="1"/>
          </p:cNvSpPr>
          <p:nvPr>
            <p:ph type="sldNum" sz="quarter" idx="12"/>
          </p:nvPr>
        </p:nvSpPr>
        <p:spPr>
          <a:xfrm>
            <a:off x="5691014" y="6375679"/>
            <a:ext cx="1232456" cy="345796"/>
          </a:xfrm>
        </p:spPr>
        <p:txBody>
          <a:bodyPr/>
          <a:lstStyle/>
          <a:p>
            <a:fld id="{F0476346-4566-4A3D-8A35-246B9AAD9D4F}" type="slidenum">
              <a:rPr lang="en-GB" smtClean="0"/>
              <a:t>‹#›</a:t>
            </a:fld>
            <a:endParaRPr lang="en-GB"/>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81002167"/>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873A67B8-54CF-446F-B1B5-B33C02FBA4B7}" type="datetimeFigureOut">
              <a:rPr lang="en-GB" smtClean="0"/>
              <a:t>14/01/2023</a:t>
            </a:fld>
            <a:endParaRPr lang="en-GB"/>
          </a:p>
        </p:txBody>
      </p:sp>
      <p:sp>
        <p:nvSpPr>
          <p:cNvPr id="6" name="Footer Placeholder 5"/>
          <p:cNvSpPr>
            <a:spLocks noGrp="1"/>
          </p:cNvSpPr>
          <p:nvPr>
            <p:ph type="ftr" sz="quarter" idx="11"/>
          </p:nvPr>
        </p:nvSpPr>
        <p:spPr>
          <a:xfrm>
            <a:off x="2103621" y="6375679"/>
            <a:ext cx="3482178" cy="345796"/>
          </a:xfrm>
        </p:spPr>
        <p:txBody>
          <a:bodyPr/>
          <a:lstStyle/>
          <a:p>
            <a:endParaRPr lang="en-GB"/>
          </a:p>
        </p:txBody>
      </p:sp>
      <p:sp>
        <p:nvSpPr>
          <p:cNvPr id="7" name="Slide Number Placeholder 6"/>
          <p:cNvSpPr>
            <a:spLocks noGrp="1"/>
          </p:cNvSpPr>
          <p:nvPr>
            <p:ph type="sldNum" sz="quarter" idx="12"/>
          </p:nvPr>
        </p:nvSpPr>
        <p:spPr>
          <a:xfrm>
            <a:off x="5687568" y="6375679"/>
            <a:ext cx="1234440" cy="345796"/>
          </a:xfrm>
        </p:spPr>
        <p:txBody>
          <a:bodyPr/>
          <a:lstStyle/>
          <a:p>
            <a:fld id="{F0476346-4566-4A3D-8A35-246B9AAD9D4F}" type="slidenum">
              <a:rPr lang="en-GB" smtClean="0"/>
              <a:t>‹#›</a:t>
            </a:fld>
            <a:endParaRPr lang="en-GB"/>
          </a:p>
        </p:txBody>
      </p:sp>
    </p:spTree>
    <p:extLst>
      <p:ext uri="{BB962C8B-B14F-4D97-AF65-F5344CB8AC3E}">
        <p14:creationId xmlns:p14="http://schemas.microsoft.com/office/powerpoint/2010/main" val="2816026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73A67B8-54CF-446F-B1B5-B33C02FBA4B7}" type="datetimeFigureOut">
              <a:rPr lang="en-GB" smtClean="0"/>
              <a:t>14/01/2023</a:t>
            </a:fld>
            <a:endParaRPr lang="en-GB"/>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F0476346-4566-4A3D-8A35-246B9AAD9D4F}" type="slidenum">
              <a:rPr lang="en-GB" smtClean="0"/>
              <a:t>‹#›</a:t>
            </a:fld>
            <a:endParaRPr lang="en-GB"/>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lumMod val="85000"/>
              <a:lumOff val="15000"/>
            </a:schemeClr>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767404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1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3" Type="http://schemas.openxmlformats.org/officeDocument/2006/relationships/image" Target="../media/image9.JPG" /><Relationship Id="rId2" Type="http://schemas.openxmlformats.org/officeDocument/2006/relationships/image" Target="../media/image8.JP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2.xml" /><Relationship Id="rId4" Type="http://schemas.openxmlformats.org/officeDocument/2006/relationships/image" Target="../media/image16.jpg" /></Relationships>
</file>

<file path=ppt/slides/_rels/slide18.xml.rels><?xml version="1.0" encoding="UTF-8" standalone="yes"?>
<Relationships xmlns="http://schemas.openxmlformats.org/package/2006/relationships"><Relationship Id="rId2" Type="http://schemas.openxmlformats.org/officeDocument/2006/relationships/image" Target="../media/image17.jp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8.JP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20.jpg" /><Relationship Id="rId2" Type="http://schemas.openxmlformats.org/officeDocument/2006/relationships/image" Target="../media/image19.jp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image" Target="../media/image24.jpeg" /><Relationship Id="rId1" Type="http://schemas.openxmlformats.org/officeDocument/2006/relationships/slideLayout" Target="../slideLayouts/slideLayout7.xml" /><Relationship Id="rId6" Type="http://schemas.openxmlformats.org/officeDocument/2006/relationships/image" Target="../media/image28.jpeg" /><Relationship Id="rId5" Type="http://schemas.openxmlformats.org/officeDocument/2006/relationships/image" Target="../media/image27.jpeg" /><Relationship Id="rId4" Type="http://schemas.openxmlformats.org/officeDocument/2006/relationships/image" Target="../media/image26.jpeg" /></Relationships>
</file>

<file path=ppt/slides/_rels/slide25.xml.rels><?xml version="1.0" encoding="UTF-8" standalone="yes"?>
<Relationships xmlns="http://schemas.openxmlformats.org/package/2006/relationships"><Relationship Id="rId2" Type="http://schemas.openxmlformats.org/officeDocument/2006/relationships/image" Target="../media/image29.jpg"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3" Type="http://schemas.openxmlformats.org/officeDocument/2006/relationships/image" Target="../media/image31.jpeg" /><Relationship Id="rId2" Type="http://schemas.openxmlformats.org/officeDocument/2006/relationships/image" Target="../media/image30.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image" Target="../media/image33.jpeg" /><Relationship Id="rId2" Type="http://schemas.openxmlformats.org/officeDocument/2006/relationships/image" Target="../media/image32.jpeg" /><Relationship Id="rId1" Type="http://schemas.openxmlformats.org/officeDocument/2006/relationships/slideLayout" Target="../slideLayouts/slideLayout7.xml" /><Relationship Id="rId5" Type="http://schemas.openxmlformats.org/officeDocument/2006/relationships/image" Target="../media/image35.jpeg" /><Relationship Id="rId4" Type="http://schemas.openxmlformats.org/officeDocument/2006/relationships/image" Target="../media/image34.jpeg" /></Relationships>
</file>

<file path=ppt/slides/_rels/slide31.xml.rels><?xml version="1.0" encoding="UTF-8" standalone="yes"?>
<Relationships xmlns="http://schemas.openxmlformats.org/package/2006/relationships"><Relationship Id="rId2" Type="http://schemas.openxmlformats.org/officeDocument/2006/relationships/image" Target="../media/image36.jpeg"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2" Type="http://schemas.openxmlformats.org/officeDocument/2006/relationships/image" Target="../media/image37.png" /><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2" Type="http://schemas.openxmlformats.org/officeDocument/2006/relationships/image" Target="../media/image38.jpg" /><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image" Target="../media/image39.png"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2" Type="http://schemas.openxmlformats.org/officeDocument/2006/relationships/image" Target="../media/image40.png"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6.JPG" /><Relationship Id="rId2" Type="http://schemas.openxmlformats.org/officeDocument/2006/relationships/image" Target="../media/image5.JP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5238" y="1107014"/>
            <a:ext cx="4917056" cy="4394988"/>
          </a:xfrm>
        </p:spPr>
        <p:txBody>
          <a:bodyPr/>
          <a:lstStyle/>
          <a:p>
            <a:r>
              <a:rPr lang="ar-AE" sz="4000" dirty="0">
                <a:latin typeface="Arial" panose="020B0604020202020204" pitchFamily="34" charset="0"/>
                <a:cs typeface="Arial" panose="020B0604020202020204" pitchFamily="34" charset="0"/>
              </a:rPr>
              <a:t>الحجامة التعليمية من الطب الأصيل </a:t>
            </a: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3390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9343" y="465827"/>
            <a:ext cx="11007305" cy="5170646"/>
          </a:xfrm>
          <a:prstGeom prst="rect">
            <a:avLst/>
          </a:prstGeom>
          <a:noFill/>
        </p:spPr>
        <p:txBody>
          <a:bodyPr wrap="square" rtlCol="0">
            <a:spAutoFit/>
          </a:bodyPr>
          <a:lstStyle/>
          <a:p>
            <a:pPr algn="r"/>
            <a:r>
              <a:rPr lang="ar-AE" sz="2400" dirty="0"/>
              <a:t>وهناك الكثير الكثير من أسرار الحجامة الطبية والتي مازالت وحتى يومنا هذا تحت البحث والتي تدرس في كل دول العالم العربي وتمارس على نطاق واسع في الدول الغربية وتعتبر ألمانيا من أهم دول العالم في ممارسة الحجامة.</a:t>
            </a:r>
          </a:p>
          <a:p>
            <a:pPr algn="r"/>
            <a:br>
              <a:rPr lang="ar-AE" sz="2400" dirty="0"/>
            </a:br>
            <a:endParaRPr lang="ar-AE" sz="2400" dirty="0"/>
          </a:p>
          <a:p>
            <a:pPr algn="r"/>
            <a:r>
              <a:rPr lang="ar-AE" sz="2400" dirty="0"/>
              <a:t>وفي النهاية أؤكد وأشدد أن الحجامة إذا استخدمت بطريقة طبية وصحيحة مع عدم المبالغة فإنها عامل مساعد للعلاج وفيها فوائد كثيرة ولا توجد لها أي مضاعفات جانبية إذا استخدمت بطريقة سليمة وتحت تعقيم طبي كامل ومع تمنياتي للجميع بدوام الصحة والعافية والشفاء من عند الله. وصدق المولى عندما قال: " إذا مرضت فهو يشفين"   صدق الله العظيم.</a:t>
            </a:r>
          </a:p>
          <a:p>
            <a:pPr algn="r"/>
            <a:r>
              <a:rPr lang="ar-AE" sz="2400" dirty="0"/>
              <a:t>اهتم المصريون منذ القدم بالتشريط وهذا ظهر على معابدهم ، ومن ثم الصينيون التي مازالت طرق التشريط والوخز لديهم هي الطرق المستخدمة في الطب الصيني التي يتدارسها الصينيون في جامعاتهم بناءاً على نظرياتهم</a:t>
            </a:r>
          </a:p>
          <a:p>
            <a:pPr algn="r"/>
            <a:endParaRPr lang="en-GB" dirty="0"/>
          </a:p>
        </p:txBody>
      </p:sp>
    </p:spTree>
    <p:extLst>
      <p:ext uri="{BB962C8B-B14F-4D97-AF65-F5344CB8AC3E}">
        <p14:creationId xmlns:p14="http://schemas.microsoft.com/office/powerpoint/2010/main" val="1325552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lgn="r">
              <a:buNone/>
            </a:pPr>
            <a:r>
              <a:rPr lang="ar-AE" sz="2800" b="1" dirty="0"/>
              <a:t>انواع التشريط واستخداماته  </a:t>
            </a:r>
          </a:p>
          <a:p>
            <a:pPr marL="0" indent="0" algn="r">
              <a:buNone/>
            </a:pPr>
            <a:endParaRPr lang="ar-AE" dirty="0"/>
          </a:p>
          <a:p>
            <a:pPr marL="0" indent="0" algn="r">
              <a:buNone/>
            </a:pPr>
            <a:r>
              <a:rPr lang="ar-AE" dirty="0"/>
              <a:t>1- طريقة التاو </a:t>
            </a:r>
          </a:p>
          <a:p>
            <a:pPr marL="0" indent="0" algn="r">
              <a:buNone/>
            </a:pPr>
            <a:endParaRPr lang="ar-AE" sz="1050" dirty="0"/>
          </a:p>
          <a:p>
            <a:pPr marL="0" indent="0" algn="r">
              <a:buNone/>
            </a:pPr>
            <a:r>
              <a:rPr lang="ar-AE" dirty="0"/>
              <a:t>2- المشرط متعدد الرؤوس</a:t>
            </a:r>
          </a:p>
          <a:p>
            <a:pPr marL="0" indent="0" algn="r">
              <a:buNone/>
            </a:pPr>
            <a:endParaRPr lang="ar-AE" dirty="0"/>
          </a:p>
          <a:p>
            <a:pPr marL="0" indent="0" algn="r">
              <a:buNone/>
            </a:pPr>
            <a:r>
              <a:rPr lang="ar-AE" dirty="0"/>
              <a:t>3- طريقة التشريط الخماسي</a:t>
            </a:r>
          </a:p>
          <a:p>
            <a:pPr marL="0" indent="0" algn="r">
              <a:buNone/>
            </a:pPr>
            <a:endParaRPr lang="ar-AE" dirty="0"/>
          </a:p>
          <a:p>
            <a:pPr marL="0" indent="0" algn="r">
              <a:buNone/>
            </a:pPr>
            <a:r>
              <a:rPr lang="ar-AE" dirty="0"/>
              <a:t>4- طريقة التشريط الثماني</a:t>
            </a:r>
          </a:p>
          <a:p>
            <a:pPr marL="0" indent="0" algn="r">
              <a:buNone/>
            </a:pPr>
            <a:endParaRPr lang="ar-AE" dirty="0"/>
          </a:p>
          <a:p>
            <a:pPr marL="0" indent="0" algn="r">
              <a:buNone/>
            </a:pPr>
            <a:r>
              <a:rPr lang="ar-AE" dirty="0"/>
              <a:t>5- طريقة الممرات</a:t>
            </a:r>
          </a:p>
          <a:p>
            <a:pPr marL="0" indent="0" algn="r">
              <a:buNone/>
            </a:pPr>
            <a:endParaRPr lang="ar-AE" dirty="0"/>
          </a:p>
          <a:p>
            <a:pPr marL="0" indent="0" algn="r">
              <a:buNone/>
            </a:pPr>
            <a:r>
              <a:rPr lang="ar-AE" dirty="0"/>
              <a:t>6- طريقة حصار التنين</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107502" cy="36748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74854"/>
            <a:ext cx="6107502" cy="3192852"/>
          </a:xfrm>
          <a:prstGeom prst="rect">
            <a:avLst/>
          </a:prstGeom>
        </p:spPr>
      </p:pic>
    </p:spTree>
    <p:extLst>
      <p:ext uri="{BB962C8B-B14F-4D97-AF65-F5344CB8AC3E}">
        <p14:creationId xmlns:p14="http://schemas.microsoft.com/office/powerpoint/2010/main" val="27141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1000"/>
                                        <p:tgtEl>
                                          <p:spTgt spid="3">
                                            <p:txEl>
                                              <p:pRg st="10" end="10"/>
                                            </p:txEl>
                                          </p:spTgt>
                                        </p:tgtEl>
                                      </p:cBhvr>
                                    </p:animEffect>
                                    <p:anim calcmode="lin" valueType="num">
                                      <p:cBhvr>
                                        <p:cTn id="3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1000"/>
                                        <p:tgtEl>
                                          <p:spTgt spid="3">
                                            <p:txEl>
                                              <p:pRg st="12" end="12"/>
                                            </p:txEl>
                                          </p:spTgt>
                                        </p:tgtEl>
                                      </p:cBhvr>
                                    </p:animEffect>
                                    <p:anim calcmode="lin" valueType="num">
                                      <p:cBhvr>
                                        <p:cTn id="4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2709" y="864108"/>
            <a:ext cx="8289985" cy="5120640"/>
          </a:xfrm>
        </p:spPr>
        <p:txBody>
          <a:bodyPr>
            <a:normAutofit fontScale="92500" lnSpcReduction="10000"/>
          </a:bodyPr>
          <a:lstStyle/>
          <a:p>
            <a:pPr marL="0" indent="0" algn="r">
              <a:buNone/>
            </a:pPr>
            <a:r>
              <a:rPr lang="ar-AE" sz="2400" b="1" dirty="0"/>
              <a:t>عناصر الحجامة</a:t>
            </a:r>
            <a:endParaRPr lang="ar-AE" sz="2800" b="1" dirty="0"/>
          </a:p>
          <a:p>
            <a:pPr marL="0" indent="0" algn="r">
              <a:buNone/>
            </a:pPr>
            <a:r>
              <a:rPr lang="ar-AE" sz="2400" dirty="0"/>
              <a:t>1- الحجام وهو من يقوم بالتحجيم اوالمحجم.</a:t>
            </a:r>
          </a:p>
          <a:p>
            <a:pPr marL="0" indent="0" algn="r">
              <a:buNone/>
            </a:pPr>
            <a:endParaRPr lang="ar-AE" sz="2400" dirty="0"/>
          </a:p>
          <a:p>
            <a:pPr marL="0" indent="0" algn="r">
              <a:buNone/>
            </a:pPr>
            <a:r>
              <a:rPr lang="ar-AE" sz="2400" dirty="0"/>
              <a:t> 2- المتحجم أو المريض وهو الذي تطبق عليه الحجامة</a:t>
            </a:r>
          </a:p>
          <a:p>
            <a:pPr marL="0" indent="0" algn="r">
              <a:buNone/>
            </a:pPr>
            <a:endParaRPr lang="ar-AE" dirty="0"/>
          </a:p>
          <a:p>
            <a:pPr marL="0" indent="0" algn="r">
              <a:buNone/>
            </a:pPr>
            <a:r>
              <a:rPr lang="ar-AE" sz="2400" dirty="0"/>
              <a:t>3- أدوات الحجامـة</a:t>
            </a:r>
          </a:p>
          <a:p>
            <a:pPr marL="0" indent="0" algn="r">
              <a:buNone/>
            </a:pPr>
            <a:endParaRPr lang="ar-AE" sz="2400" dirty="0"/>
          </a:p>
          <a:p>
            <a:pPr algn="r"/>
            <a:r>
              <a:rPr lang="ar-AE" dirty="0"/>
              <a:t>4-  </a:t>
            </a:r>
            <a:r>
              <a:rPr lang="ar-AE" sz="2400" dirty="0"/>
              <a:t>أدوات الحماية والوقاية: مطهرات، معقمات، مسحات طبية, قفازات باستيكية، كمامة للمحجم.</a:t>
            </a:r>
          </a:p>
          <a:p>
            <a:pPr marL="0" indent="0" algn="r">
              <a:buNone/>
            </a:pPr>
            <a:endParaRPr lang="ar-AE" sz="2400" dirty="0"/>
          </a:p>
          <a:p>
            <a:pPr marL="0" indent="0" algn="r">
              <a:buNone/>
            </a:pPr>
            <a:r>
              <a:rPr lang="ar-AE" sz="2400" dirty="0"/>
              <a:t>5- البيئـة المهنيـة للحجامـة: المـكان أو العيـادة التي يتم عمل  الحجامة فيها مجهزة بسرير مخصص وأدوات طبية معقمة</a:t>
            </a:r>
            <a:endParaRPr lang="ar-AE" dirty="0"/>
          </a:p>
          <a:p>
            <a:pPr marL="0" indent="0" algn="r">
              <a:buNone/>
            </a:pPr>
            <a:endParaRPr lang="ar-AE" dirty="0"/>
          </a:p>
        </p:txBody>
      </p:sp>
    </p:spTree>
    <p:extLst>
      <p:ext uri="{BB962C8B-B14F-4D97-AF65-F5344CB8AC3E}">
        <p14:creationId xmlns:p14="http://schemas.microsoft.com/office/powerpoint/2010/main" val="248263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2476" y="198407"/>
            <a:ext cx="11171207" cy="6771084"/>
          </a:xfrm>
          <a:prstGeom prst="rect">
            <a:avLst/>
          </a:prstGeom>
          <a:noFill/>
        </p:spPr>
        <p:txBody>
          <a:bodyPr wrap="square" rtlCol="0">
            <a:spAutoFit/>
          </a:bodyPr>
          <a:lstStyle/>
          <a:p>
            <a:pPr algn="r"/>
            <a:r>
              <a:rPr lang="ar-AE" sz="2800" b="1" i="1" dirty="0"/>
              <a:t>مكونات دم الحجامة (من مجموعة بحوثي الخاصة)</a:t>
            </a:r>
            <a:endParaRPr lang="ar-AE" sz="3200" b="1" i="1" dirty="0"/>
          </a:p>
          <a:p>
            <a:pPr algn="r"/>
            <a:br>
              <a:rPr lang="ar-AE" sz="2800" dirty="0"/>
            </a:br>
            <a:endParaRPr lang="ar-AE" sz="2800" dirty="0"/>
          </a:p>
          <a:p>
            <a:pPr algn="r"/>
            <a:r>
              <a:rPr lang="ar-AE" sz="2800" dirty="0"/>
              <a:t>يتكـون دم الحجامـة مـن:</a:t>
            </a:r>
          </a:p>
          <a:p>
            <a:pPr algn="r"/>
            <a:r>
              <a:rPr lang="ar-AE" sz="2800" dirty="0"/>
              <a:t>- شوائب - رواسب - تجلطات - اخاط متنوعة سرطانية - سموم ضارة - كريات الدم الحمراء الهرمة مشوهة وأخرى منجلية - فيروسات نشطة</a:t>
            </a:r>
          </a:p>
          <a:p>
            <a:pPr algn="r"/>
            <a:r>
              <a:rPr lang="ar-AE" sz="2800" dirty="0"/>
              <a:t>=== (دم الحجامة ليس مثل دم الوريد) ====</a:t>
            </a:r>
          </a:p>
          <a:p>
            <a:pPr algn="r"/>
            <a:r>
              <a:rPr lang="ar-AE" sz="2800" dirty="0"/>
              <a:t>لأنه يخلوا من....</a:t>
            </a:r>
          </a:p>
          <a:p>
            <a:pPr algn="r"/>
            <a:r>
              <a:rPr lang="ar-AE" sz="2800" dirty="0"/>
              <a:t>- الأكسجين - والحديد</a:t>
            </a:r>
          </a:p>
          <a:p>
            <a:pPr algn="r"/>
            <a:r>
              <a:rPr lang="ar-AE" sz="2800" dirty="0"/>
              <a:t>ويعتبر عند بعض المخبريين انه من فضلات الاوردة والشرايين في الجسم</a:t>
            </a:r>
          </a:p>
          <a:p>
            <a:pPr algn="r"/>
            <a:r>
              <a:rPr lang="ar-AE" sz="2800" dirty="0"/>
              <a:t>=== (سبب ظهوره في الجسم) ===</a:t>
            </a:r>
          </a:p>
          <a:p>
            <a:pPr algn="r"/>
            <a:r>
              <a:rPr lang="ar-AE" sz="2800" dirty="0"/>
              <a:t>أكثر ما قرره المختصين والمخبريين أنه ينتج من</a:t>
            </a:r>
          </a:p>
          <a:p>
            <a:pPr algn="r"/>
            <a:r>
              <a:rPr lang="ar-AE" sz="2800" dirty="0"/>
              <a:t>- تناول مالا يناسب الجسم - الكدمات وسقطات - كثرة الغضب - خلل في الوظائف العامة - تقلبات الأجواء والامزجة</a:t>
            </a:r>
          </a:p>
          <a:p>
            <a:pPr algn="r"/>
            <a:r>
              <a:rPr lang="ar-AE" sz="2800" dirty="0"/>
              <a:t>- الحالات النفسية</a:t>
            </a:r>
          </a:p>
          <a:p>
            <a:pPr algn="r"/>
            <a:endParaRPr lang="en-GB" dirty="0"/>
          </a:p>
        </p:txBody>
      </p:sp>
    </p:spTree>
    <p:extLst>
      <p:ext uri="{BB962C8B-B14F-4D97-AF65-F5344CB8AC3E}">
        <p14:creationId xmlns:p14="http://schemas.microsoft.com/office/powerpoint/2010/main" val="244939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lgn="r">
              <a:buNone/>
            </a:pPr>
            <a:r>
              <a:rPr lang="ar-AE" sz="2800" b="1" dirty="0"/>
              <a:t>الفرق بين التبرع بالدم والحجامة</a:t>
            </a:r>
          </a:p>
          <a:p>
            <a:pPr marL="0" indent="0" algn="r">
              <a:buNone/>
            </a:pPr>
            <a:endParaRPr lang="ar-AE" dirty="0"/>
          </a:p>
          <a:p>
            <a:pPr marL="0" indent="0" algn="r">
              <a:buNone/>
            </a:pPr>
            <a:r>
              <a:rPr lang="ar-AE" dirty="0"/>
              <a:t>1- دم التبرع</a:t>
            </a:r>
          </a:p>
          <a:p>
            <a:pPr marL="0" indent="0" algn="r">
              <a:buNone/>
            </a:pPr>
            <a:endParaRPr lang="ar-AE" dirty="0"/>
          </a:p>
          <a:p>
            <a:pPr marL="0" indent="0" algn="r">
              <a:buNone/>
            </a:pPr>
            <a:r>
              <a:rPr lang="ar-AE" dirty="0"/>
              <a:t>2- بالتبرع تخرج كرات الدم الحمراء السليمة </a:t>
            </a:r>
          </a:p>
          <a:p>
            <a:pPr marL="0" indent="0" algn="r">
              <a:buNone/>
            </a:pPr>
            <a:endParaRPr lang="ar-AE" dirty="0"/>
          </a:p>
          <a:p>
            <a:pPr marL="0" indent="0" algn="r">
              <a:buNone/>
            </a:pPr>
            <a:r>
              <a:rPr lang="ar-AE" dirty="0"/>
              <a:t>3- تخرج كرات الدم البيضاء 100 %</a:t>
            </a:r>
          </a:p>
          <a:p>
            <a:pPr marL="0" indent="0" algn="r">
              <a:buNone/>
            </a:pPr>
            <a:endParaRPr lang="ar-AE" dirty="0"/>
          </a:p>
          <a:p>
            <a:pPr marL="0" indent="0" algn="r">
              <a:buNone/>
            </a:pPr>
            <a:r>
              <a:rPr lang="ar-AE" dirty="0"/>
              <a:t>4-  يخرج الحديد مع التبرع 100 %</a:t>
            </a:r>
          </a:p>
          <a:p>
            <a:pPr marL="0" indent="0" algn="r">
              <a:buNone/>
            </a:pPr>
            <a:endParaRPr lang="ar-AE" dirty="0"/>
          </a:p>
          <a:p>
            <a:pPr marL="0" indent="0" algn="r">
              <a:buNone/>
            </a:pPr>
            <a:r>
              <a:rPr lang="ar-AE" dirty="0"/>
              <a:t>5- دم الحجامة مملوء بالأخلاط و الترسبات الضارة</a:t>
            </a:r>
          </a:p>
          <a:p>
            <a:pPr marL="0" indent="0" algn="r">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2640"/>
            <a:ext cx="5715000" cy="5743575"/>
          </a:xfrm>
          <a:prstGeom prst="rect">
            <a:avLst/>
          </a:prstGeom>
        </p:spPr>
      </p:pic>
    </p:spTree>
    <p:extLst>
      <p:ext uri="{BB962C8B-B14F-4D97-AF65-F5344CB8AC3E}">
        <p14:creationId xmlns:p14="http://schemas.microsoft.com/office/powerpoint/2010/main" val="254354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barn(inVertical)">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1000"/>
                                        <p:tgtEl>
                                          <p:spTgt spid="3">
                                            <p:txEl>
                                              <p:pRg st="10" end="10"/>
                                            </p:txEl>
                                          </p:spTgt>
                                        </p:tgtEl>
                                      </p:cBhvr>
                                    </p:animEffect>
                                    <p:anim calcmode="lin" valueType="num">
                                      <p:cBhvr>
                                        <p:cTn id="3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1929" y="1789613"/>
            <a:ext cx="6890837" cy="3593591"/>
          </a:xfrm>
        </p:spPr>
        <p:txBody>
          <a:bodyPr>
            <a:normAutofit fontScale="92500" lnSpcReduction="20000"/>
          </a:bodyPr>
          <a:lstStyle/>
          <a:p>
            <a:pPr marL="0" indent="0" algn="r">
              <a:buNone/>
            </a:pPr>
            <a:r>
              <a:rPr lang="ar-AE" sz="2400" b="1" dirty="0"/>
              <a:t>والان نتكلم عن جزئية هامة جداَ تتعلق بالفرق بين جوزة القمحدوة و نقرة القفا </a:t>
            </a:r>
          </a:p>
          <a:p>
            <a:pPr algn="r"/>
            <a:endParaRPr lang="ar-AE" dirty="0"/>
          </a:p>
          <a:p>
            <a:pPr algn="r"/>
            <a:r>
              <a:rPr lang="ar-AE" sz="2400" dirty="0"/>
              <a:t>*بالنسبة للمحور الأول والفرق بين جوزة القمحدوة ونقرة القفا  وهذه جزئية جداً هامة ارجو التركيز عليها</a:t>
            </a:r>
          </a:p>
          <a:p>
            <a:pPr marL="0" indent="0" algn="r">
              <a:buNone/>
            </a:pPr>
            <a:endParaRPr lang="ar-AE" sz="2400" dirty="0"/>
          </a:p>
          <a:p>
            <a:pPr algn="r"/>
            <a:r>
              <a:rPr lang="ar-AE" sz="2400" dirty="0"/>
              <a:t>*جوزة القمحدوة هي تقع خلف منتصف الجمجمة وهي قريبة من الغدة النخامية المسؤولة عن تنظيم هرمونات الغدة الدرقية لذلك تنفع في حجامة حالات كسل الغدة الدرقية ... وكذلك تنفع جداً في تقوية العصب البصري للعينين ... كما انها تنفع في حالات الصداع ومشاكل الجيوب الانفية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2543"/>
            <a:ext cx="3545457" cy="35454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3"/>
            <a:ext cx="3545457" cy="3446265"/>
          </a:xfrm>
          <a:prstGeom prst="rect">
            <a:avLst/>
          </a:prstGeom>
        </p:spPr>
      </p:pic>
    </p:spTree>
    <p:extLst>
      <p:ext uri="{BB962C8B-B14F-4D97-AF65-F5344CB8AC3E}">
        <p14:creationId xmlns:p14="http://schemas.microsoft.com/office/powerpoint/2010/main" val="4091012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5184" y="750498"/>
            <a:ext cx="7009283" cy="5365630"/>
          </a:xfrm>
        </p:spPr>
        <p:txBody>
          <a:bodyPr>
            <a:normAutofit fontScale="92500"/>
          </a:bodyPr>
          <a:lstStyle/>
          <a:p>
            <a:pPr marL="0" indent="0" algn="r">
              <a:buNone/>
            </a:pPr>
            <a:r>
              <a:rPr lang="ar-AE" sz="4000" b="1" dirty="0"/>
              <a:t>المحور الاخير نتحدث فيه عن علاقة الحجامة بجهاز المناعة </a:t>
            </a:r>
          </a:p>
          <a:p>
            <a:pPr marL="0" indent="0" algn="r">
              <a:buNone/>
            </a:pPr>
            <a:endParaRPr lang="ar-AE" sz="4000" dirty="0"/>
          </a:p>
          <a:p>
            <a:pPr marL="0" indent="0" algn="r">
              <a:buNone/>
            </a:pPr>
            <a:r>
              <a:rPr lang="ar-AE" sz="3600" dirty="0"/>
              <a:t>1- الحجامة في موضع الكاهل </a:t>
            </a:r>
          </a:p>
          <a:p>
            <a:pPr marL="0" indent="0" algn="r">
              <a:buNone/>
            </a:pPr>
            <a:r>
              <a:rPr lang="ar-AE" sz="3600" dirty="0"/>
              <a:t>2- الحجامة على الاعضاء الحيوية بجسم الانسان </a:t>
            </a:r>
          </a:p>
          <a:p>
            <a:pPr marL="0" indent="0" algn="r">
              <a:buNone/>
            </a:pPr>
            <a:r>
              <a:rPr lang="ar-AE" sz="3600" dirty="0"/>
              <a:t>3- التشريط على موضع االمصاب بالتهاب او فيروس </a:t>
            </a:r>
          </a:p>
          <a:p>
            <a:pPr marL="0" indent="0" algn="r">
              <a:buNone/>
            </a:pPr>
            <a:r>
              <a:rPr lang="ar-AE" sz="3600" dirty="0"/>
              <a:t>4- موازنة كمياء الجسد و الهرمونات</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50498"/>
            <a:ext cx="4330460" cy="5365630"/>
          </a:xfrm>
          <a:prstGeom prst="rect">
            <a:avLst/>
          </a:prstGeom>
        </p:spPr>
      </p:pic>
    </p:spTree>
    <p:extLst>
      <p:ext uri="{BB962C8B-B14F-4D97-AF65-F5344CB8AC3E}">
        <p14:creationId xmlns:p14="http://schemas.microsoft.com/office/powerpoint/2010/main" val="151818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0" y="898614"/>
            <a:ext cx="7315200" cy="5120640"/>
          </a:xfrm>
        </p:spPr>
        <p:txBody>
          <a:bodyPr>
            <a:normAutofit fontScale="85000" lnSpcReduction="10000"/>
          </a:bodyPr>
          <a:lstStyle/>
          <a:p>
            <a:pPr algn="r">
              <a:lnSpc>
                <a:spcPct val="120000"/>
              </a:lnSpc>
            </a:pPr>
            <a:r>
              <a:rPr lang="ar-AE" dirty="0"/>
              <a:t>وبما أننا الآن في وقت الكورونا ، فتقوية جهاز المناعة يُعتبر من الاساسيات في الوقت الحالي ... وهذا لايتأتّى إلا من خلال اتباع نظام غذائي صحي مع اعتماد نشاط بدني متمثل بالمداومة على المشي ولو نص ساعة .... وذلك :*</a:t>
            </a:r>
          </a:p>
          <a:p>
            <a:pPr algn="r">
              <a:lnSpc>
                <a:spcPct val="120000"/>
              </a:lnSpc>
            </a:pPr>
            <a:r>
              <a:rPr lang="ar-AE" dirty="0"/>
              <a:t>•*لأن كلما ارتفعت كفاءة الجهاز المناعي كلما قلت الالتهابات والتعرض للأمراض والعدوى الفيروسية *.</a:t>
            </a:r>
          </a:p>
          <a:p>
            <a:pPr algn="r">
              <a:lnSpc>
                <a:spcPct val="120000"/>
              </a:lnSpc>
            </a:pPr>
            <a:r>
              <a:rPr lang="ar-AE" dirty="0"/>
              <a:t>•*بالنسبة للأمور الواجب اتباعها في النظام الغذائي لتقوية جهاز المناعة يكون بعدة أمور : *</a:t>
            </a:r>
          </a:p>
          <a:p>
            <a:pPr algn="r">
              <a:lnSpc>
                <a:spcPct val="120000"/>
              </a:lnSpc>
            </a:pPr>
            <a:r>
              <a:rPr lang="ar-AE" dirty="0"/>
              <a:t>•*تناول ملعقة صغيرة من حبة البركة مع العسل : مفيد لتقوية الجهاز المناعي وكذلك للقضاء على الربو ممن يعاني منه ومن حساسية بالصدر *</a:t>
            </a:r>
            <a:br>
              <a:rPr lang="ar-AE" dirty="0"/>
            </a:br>
            <a:endParaRPr lang="ar-AE" dirty="0"/>
          </a:p>
          <a:p>
            <a:pPr algn="r">
              <a:lnSpc>
                <a:spcPct val="120000"/>
              </a:lnSpc>
            </a:pPr>
            <a:r>
              <a:rPr lang="ar-AE" dirty="0"/>
              <a:t>•*تناول  مشروبا القرنفل  أو الينسون النجمي رائعان للقضاء على الفيروسات وتقوية جهاز المناعة *</a:t>
            </a:r>
            <a:br>
              <a:rPr lang="ar-AE" dirty="0"/>
            </a:br>
            <a:endParaRPr lang="ar-AE" dirty="0"/>
          </a:p>
          <a:p>
            <a:pPr algn="r">
              <a:lnSpc>
                <a:spcPct val="120000"/>
              </a:lnSpc>
            </a:pPr>
            <a:r>
              <a:rPr lang="ar-AE" dirty="0"/>
              <a:t>•*تناول الحمضيات تقوي جهاز المناعة كالبرتقال آو الليمون ... وحبة واحدة من الجوافة تعطينا الاحتياج اليومي من فيتامين </a:t>
            </a:r>
            <a:endParaRPr lang="en-GB" dirty="0"/>
          </a:p>
          <a:p>
            <a:pPr algn="r">
              <a:lnSpc>
                <a:spcPct val="120000"/>
              </a:lnSpc>
            </a:pPr>
            <a:r>
              <a:rPr lang="en-GB" dirty="0"/>
              <a:t>•*</a:t>
            </a:r>
            <a:r>
              <a:rPr lang="ar-AE" dirty="0"/>
              <a:t>والحجامة على مواضع المناعة تقوي الجهاز المناعي</a:t>
            </a:r>
          </a:p>
          <a:p>
            <a:endParaRPr lang="en-GB" dirty="0"/>
          </a:p>
        </p:txBody>
      </p:sp>
      <p:sp>
        <p:nvSpPr>
          <p:cNvPr id="4" name="AutoShape 2" descr="https://mail.google.com/mail/u/0?ui=2&amp;ik=63d88c2ebf&amp;attid=0.0.1&amp;permmsgid=msg-a:r5543472214866765904&amp;th=176396cd5da4af87&amp;view=fimg&amp;sz=s0-l75-ft&amp;attbid=ANGjdJ9ZxbiJ3s6rWrIhe_7K7RKf_2ncvyAOVv7ImackhpGozSUgT2t0iv9oGF6JGgmSJnd3eiHXpWhvHSqJkXvmbm7JuJW2_Z9PWGELUGOMVBNa7_xbsWyt8O-vxdE&amp;disp=emb&amp;realattid=176396cb7f374d89096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37"/>
            <a:ext cx="4843463" cy="420175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4697" y="3864635"/>
            <a:ext cx="2993365" cy="2993365"/>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8151" t="679" r="3963" b="-679"/>
          <a:stretch/>
        </p:blipFill>
        <p:spPr>
          <a:xfrm>
            <a:off x="-33337" y="3864635"/>
            <a:ext cx="2591093" cy="2993365"/>
          </a:xfrm>
          <a:prstGeom prst="rect">
            <a:avLst/>
          </a:prstGeom>
        </p:spPr>
      </p:pic>
    </p:spTree>
    <p:extLst>
      <p:ext uri="{BB962C8B-B14F-4D97-AF65-F5344CB8AC3E}">
        <p14:creationId xmlns:p14="http://schemas.microsoft.com/office/powerpoint/2010/main" val="2254193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9268" y="864108"/>
            <a:ext cx="7888536" cy="5120640"/>
          </a:xfrm>
        </p:spPr>
        <p:txBody>
          <a:bodyPr>
            <a:normAutofit fontScale="92500"/>
          </a:bodyPr>
          <a:lstStyle/>
          <a:p>
            <a:pPr algn="r"/>
            <a:r>
              <a:rPr lang="ar-AE" sz="3000" b="1" dirty="0"/>
              <a:t>استخدام الحجامة للمساعدة على الإقلاع عن التدخين</a:t>
            </a:r>
          </a:p>
          <a:p>
            <a:pPr algn="r"/>
            <a:endParaRPr lang="ar-AE" sz="3000" b="1" dirty="0"/>
          </a:p>
          <a:p>
            <a:pPr algn="r"/>
            <a:r>
              <a:rPr lang="ar-AE" sz="2800" dirty="0"/>
              <a:t>تفيد عشبة الناردين أيضاً لأولئك المرضى لتهدئة أنفسهم اثناء تلقي العلاج ... من خلال شرب كوب واحد في اليوم لمدة اسبوعين على الاقل</a:t>
            </a:r>
          </a:p>
          <a:p>
            <a:pPr marL="0" indent="0" algn="r">
              <a:buNone/>
            </a:pPr>
            <a:br>
              <a:rPr lang="ar-AE" sz="2800" dirty="0"/>
            </a:br>
            <a:endParaRPr lang="ar-AE" sz="2800" dirty="0"/>
          </a:p>
          <a:p>
            <a:pPr algn="r"/>
            <a:r>
              <a:rPr lang="ar-AE" sz="2800" dirty="0"/>
              <a:t>الحجامة لابد منها بالطبع ... فتلك المواضع لابد من تحجيمها لمرضى الإدمان سواء مدمني الكحول والمخدِّرات او حتى مدمني التدخين.</a:t>
            </a:r>
          </a:p>
          <a:p>
            <a:br>
              <a:rPr lang="ar-AE" dirty="0"/>
            </a:b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
            <a:ext cx="3857625" cy="6858000"/>
          </a:xfrm>
          <a:prstGeom prst="rect">
            <a:avLst/>
          </a:prstGeom>
        </p:spPr>
      </p:pic>
    </p:spTree>
    <p:extLst>
      <p:ext uri="{BB962C8B-B14F-4D97-AF65-F5344CB8AC3E}">
        <p14:creationId xmlns:p14="http://schemas.microsoft.com/office/powerpoint/2010/main" val="2019814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a:t>
            </a:r>
            <a:endParaRPr lang="en-GB" dirty="0"/>
          </a:p>
        </p:txBody>
      </p:sp>
      <p:sp>
        <p:nvSpPr>
          <p:cNvPr id="12" name="Content Placeholder 11"/>
          <p:cNvSpPr>
            <a:spLocks noGrp="1"/>
          </p:cNvSpPr>
          <p:nvPr>
            <p:ph idx="1"/>
          </p:nvPr>
        </p:nvSpPr>
        <p:spPr>
          <a:xfrm>
            <a:off x="3869268" y="836762"/>
            <a:ext cx="7241555" cy="5147986"/>
          </a:xfrm>
        </p:spPr>
        <p:txBody>
          <a:bodyPr>
            <a:normAutofit fontScale="92500" lnSpcReduction="10000"/>
          </a:bodyPr>
          <a:lstStyle/>
          <a:p>
            <a:pPr algn="r">
              <a:lnSpc>
                <a:spcPct val="120000"/>
              </a:lnSpc>
            </a:pPr>
            <a:r>
              <a:rPr lang="ar-AE" sz="2400" b="1" dirty="0"/>
              <a:t>بالنسبة لبروتوكول العلاج لمريض السرطان :</a:t>
            </a:r>
          </a:p>
          <a:p>
            <a:pPr algn="r">
              <a:lnSpc>
                <a:spcPct val="120000"/>
              </a:lnSpc>
            </a:pPr>
            <a:r>
              <a:rPr lang="ar-AE" sz="2400" dirty="0"/>
              <a:t> </a:t>
            </a:r>
            <a:br>
              <a:rPr lang="ar-AE" dirty="0"/>
            </a:br>
            <a:r>
              <a:rPr lang="ar-AE" dirty="0"/>
              <a:t>•*اولاً عليه الامتناع عن السكريات واللحوم الحمراء</a:t>
            </a:r>
          </a:p>
          <a:p>
            <a:pPr algn="r">
              <a:lnSpc>
                <a:spcPct val="120000"/>
              </a:lnSpc>
            </a:pPr>
            <a:endParaRPr lang="ar-AE" dirty="0"/>
          </a:p>
          <a:p>
            <a:pPr marL="0" indent="0" algn="r">
              <a:lnSpc>
                <a:spcPct val="120000"/>
              </a:lnSpc>
              <a:buNone/>
            </a:pPr>
            <a:r>
              <a:rPr lang="ar-AE" dirty="0"/>
              <a:t>ايضاً عليه بتقوية جهاز المناعة بحيث يقوى على التصدي لابسط الأمراض التي من شأنها تحديد حياته نتيجة ضعف المناعة لديه كالزكام وغيره </a:t>
            </a:r>
            <a:br>
              <a:rPr lang="ar-AE" dirty="0"/>
            </a:br>
            <a:endParaRPr lang="ar-AE" dirty="0"/>
          </a:p>
          <a:p>
            <a:pPr algn="r">
              <a:lnSpc>
                <a:spcPct val="120000"/>
              </a:lnSpc>
            </a:pPr>
            <a:r>
              <a:rPr lang="ar-AE" dirty="0"/>
              <a:t>•*مريض السرطان  يُفضل أن يتبع نظام غذائي صحي ... سأُرسله بعد قليل .</a:t>
            </a:r>
            <a:br>
              <a:rPr lang="ar-AE" dirty="0"/>
            </a:br>
            <a:endParaRPr lang="ar-AE" dirty="0"/>
          </a:p>
          <a:p>
            <a:pPr algn="r">
              <a:lnSpc>
                <a:spcPct val="120000"/>
              </a:lnSpc>
            </a:pPr>
            <a:r>
              <a:rPr lang="ar-AE" dirty="0"/>
              <a:t>•*أمّا بالنسبة للحجامة فقد أرسلت اليوم الآلية الخاصة في عمل تلك الأنواع من الحجامة ... لكن يُرجى فيها الحذر الشديد ولايتم عمل الحجامة فيها إلا بعد دراسة الحالة باستفاضة ودقة متناهية لأبسط تفاصيلها لأنها قد تكون فيها نوع من السرطان السريع الانتشار كسرطان اللوكيميا  : سرطان الدم نسأل الله السلامة والعافية من ذلك كله : فتُؤدي الحجامة بالتالي لانتشار للورم بشكل اكبر وخاصةً عند صغار السن </a:t>
            </a: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3264" t="9246" r="2331" b="5708"/>
          <a:stretch/>
        </p:blipFill>
        <p:spPr>
          <a:xfrm>
            <a:off x="0" y="1"/>
            <a:ext cx="3761117" cy="6851576"/>
          </a:xfrm>
          <a:prstGeom prst="rect">
            <a:avLst/>
          </a:prstGeom>
        </p:spPr>
      </p:pic>
    </p:spTree>
    <p:extLst>
      <p:ext uri="{BB962C8B-B14F-4D97-AF65-F5344CB8AC3E}">
        <p14:creationId xmlns:p14="http://schemas.microsoft.com/office/powerpoint/2010/main" val="1652760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16538" y="336342"/>
            <a:ext cx="6360375" cy="6323252"/>
          </a:xfrm>
          <a:prstGeom prst="rect">
            <a:avLst/>
          </a:prstGeom>
        </p:spPr>
      </p:pic>
    </p:spTree>
    <p:extLst>
      <p:ext uri="{BB962C8B-B14F-4D97-AF65-F5344CB8AC3E}">
        <p14:creationId xmlns:p14="http://schemas.microsoft.com/office/powerpoint/2010/main" val="146579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5107" y="1923774"/>
            <a:ext cx="6716665" cy="3593591"/>
          </a:xfrm>
        </p:spPr>
        <p:txBody>
          <a:bodyPr>
            <a:normAutofit fontScale="92500" lnSpcReduction="20000"/>
          </a:bodyPr>
          <a:lstStyle/>
          <a:p>
            <a:pPr marL="0" indent="0" algn="r">
              <a:buNone/>
            </a:pPr>
            <a:r>
              <a:rPr lang="ar-AE" sz="2800" b="1" dirty="0"/>
              <a:t>الاخدع العربي هو الاقرب لمعناه الصحيح: </a:t>
            </a:r>
          </a:p>
          <a:p>
            <a:pPr marL="0" indent="0" algn="r">
              <a:buNone/>
            </a:pPr>
            <a:endParaRPr lang="ar-AE" sz="2400" b="1" dirty="0"/>
          </a:p>
          <a:p>
            <a:pPr algn="r"/>
            <a:r>
              <a:rPr lang="ar-AE" sz="2800" dirty="0"/>
              <a:t>أود الكلام عن الاخدع العربي ... وهو أحد انواع الاخدعين ... وهو الأقرب لمعناه الصحيح الذي ذكر عنه ابن القيم رحمه الله رحمة واسعة بأنهما عرقان خفيان على جانبي العنق ... لذلك نقوم بعمله قبل شحمة الاذن وليس بعد شحمة الاذن ... لان عند أمام الرقبة نجد الجيب السباتي الذي يُعتبر هذا الشريان خطر والضغط عليه بقوة قد يُؤدي للإغماءة أو الوفاة في بعض الأحيان لاقدّر الله.</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4088921" cy="38301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830129"/>
            <a:ext cx="4088921" cy="3027871"/>
          </a:xfrm>
          <a:prstGeom prst="rect">
            <a:avLst/>
          </a:prstGeom>
        </p:spPr>
      </p:pic>
    </p:spTree>
    <p:extLst>
      <p:ext uri="{BB962C8B-B14F-4D97-AF65-F5344CB8AC3E}">
        <p14:creationId xmlns:p14="http://schemas.microsoft.com/office/powerpoint/2010/main" val="3281734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3989" y="155803"/>
            <a:ext cx="9860656" cy="6512415"/>
          </a:xfrm>
          <a:prstGeom prst="rect">
            <a:avLst/>
          </a:prstGeom>
        </p:spPr>
      </p:pic>
    </p:spTree>
    <p:extLst>
      <p:ext uri="{BB962C8B-B14F-4D97-AF65-F5344CB8AC3E}">
        <p14:creationId xmlns:p14="http://schemas.microsoft.com/office/powerpoint/2010/main" val="67381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88380" y="259080"/>
            <a:ext cx="5943600" cy="6555641"/>
          </a:xfrm>
          <a:prstGeom prst="rect">
            <a:avLst/>
          </a:prstGeom>
          <a:noFill/>
        </p:spPr>
        <p:txBody>
          <a:bodyPr wrap="square" rtlCol="0">
            <a:spAutoFit/>
          </a:bodyPr>
          <a:lstStyle/>
          <a:p>
            <a:pPr algn="r"/>
            <a:r>
              <a:rPr lang="ar-AE" b="1" dirty="0"/>
              <a:t>اليوم درسنا درس جميل يتحدث عن العلاقة بين العلاج بالحجامة</a:t>
            </a:r>
            <a:r>
              <a:rPr lang="ar-AE" dirty="0"/>
              <a:t> </a:t>
            </a:r>
            <a:endParaRPr lang="ar-AE" sz="1600" dirty="0"/>
          </a:p>
          <a:p>
            <a:pPr algn="r"/>
            <a:endParaRPr lang="ar-AE" sz="1600" dirty="0"/>
          </a:p>
          <a:p>
            <a:pPr algn="r"/>
            <a:r>
              <a:rPr lang="ar-AE" sz="1600" dirty="0"/>
              <a:t>يمكن القول أن المعالج بالحجامة يمكن أن </a:t>
            </a:r>
          </a:p>
          <a:p>
            <a:pPr algn="r"/>
            <a:endParaRPr lang="ar-AE" sz="1600" dirty="0"/>
          </a:p>
          <a:p>
            <a:pPr algn="r"/>
            <a:r>
              <a:rPr lang="ar-AE" sz="1600" dirty="0"/>
              <a:t>يستخدم نفس خريطة مراكز الإحساس في </a:t>
            </a:r>
          </a:p>
          <a:p>
            <a:pPr algn="r"/>
            <a:endParaRPr lang="ar-AE" sz="1600" dirty="0"/>
          </a:p>
          <a:p>
            <a:pPr algn="r"/>
            <a:r>
              <a:rPr lang="ar-AE" sz="1600" dirty="0"/>
              <a:t>الجسم التي يستخدمها المعالج بالإبر الصينية</a:t>
            </a:r>
          </a:p>
          <a:p>
            <a:pPr algn="r"/>
            <a:endParaRPr lang="ar-AE" sz="1600" dirty="0"/>
          </a:p>
          <a:p>
            <a:pPr algn="r"/>
            <a:r>
              <a:rPr lang="ar-AE" sz="1600" dirty="0"/>
              <a:t> لعلاج نفس الأمراض، فنقاط عمل الإبر الصينية</a:t>
            </a:r>
          </a:p>
          <a:p>
            <a:pPr algn="r"/>
            <a:endParaRPr lang="ar-AE" sz="1600" dirty="0"/>
          </a:p>
          <a:p>
            <a:pPr algn="r"/>
            <a:r>
              <a:rPr lang="ar-AE" sz="1600" dirty="0"/>
              <a:t> في العلاج تعرف باسم "نقاط الدلالة"، وهي </a:t>
            </a:r>
          </a:p>
          <a:p>
            <a:pPr algn="r"/>
            <a:endParaRPr lang="ar-AE" sz="1600" dirty="0"/>
          </a:p>
          <a:p>
            <a:pPr algn="r"/>
            <a:r>
              <a:rPr lang="ar-AE" sz="1600" dirty="0"/>
              <a:t>نقاط موجودة على جسم الإنسان بدرجات </a:t>
            </a:r>
          </a:p>
          <a:p>
            <a:pPr algn="r"/>
            <a:endParaRPr lang="ar-AE" sz="1600" dirty="0"/>
          </a:p>
          <a:p>
            <a:pPr algn="r"/>
            <a:r>
              <a:rPr lang="ar-AE" sz="1600" dirty="0"/>
              <a:t>متفاوتة من العمق، ومرتبطة بمسارات داخلية</a:t>
            </a:r>
          </a:p>
          <a:p>
            <a:pPr algn="r"/>
            <a:endParaRPr lang="ar-AE" sz="1600" dirty="0"/>
          </a:p>
          <a:p>
            <a:pPr algn="r"/>
            <a:r>
              <a:rPr lang="ar-AE" sz="1600" dirty="0"/>
              <a:t> وتتميز هذه النقاط بكونها تؤلم إذا ضغطنا </a:t>
            </a:r>
          </a:p>
          <a:p>
            <a:pPr algn="r"/>
            <a:endParaRPr lang="ar-AE" sz="1600" dirty="0"/>
          </a:p>
          <a:p>
            <a:pPr algn="r"/>
            <a:r>
              <a:rPr lang="ar-AE" sz="1600" dirty="0"/>
              <a:t>عليها، مقارنة بالمناطق الأخرى من جسم </a:t>
            </a:r>
          </a:p>
          <a:p>
            <a:pPr algn="r"/>
            <a:endParaRPr lang="ar-AE" sz="1600" dirty="0"/>
          </a:p>
          <a:p>
            <a:pPr algn="r"/>
            <a:r>
              <a:rPr lang="ar-AE" sz="1600" dirty="0"/>
              <a:t>الإنسان التي لا يوجد فيها نقاط للوخز بالإبر، </a:t>
            </a:r>
          </a:p>
          <a:p>
            <a:pPr algn="r"/>
            <a:endParaRPr lang="ar-AE" sz="1600" dirty="0"/>
          </a:p>
          <a:p>
            <a:pPr algn="r"/>
            <a:r>
              <a:rPr lang="ar-AE" sz="1600" dirty="0"/>
              <a:t>كما أنها تشتد ألماً إذا مرض العضو الذي تقع </a:t>
            </a:r>
          </a:p>
          <a:p>
            <a:pPr algn="r"/>
            <a:endParaRPr lang="ar-AE" sz="1600" dirty="0"/>
          </a:p>
          <a:p>
            <a:pPr algn="r"/>
            <a:r>
              <a:rPr lang="ar-AE" sz="1600" dirty="0"/>
              <a:t>النقطة على مساره.</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789" y="129540"/>
            <a:ext cx="6230969" cy="6629400"/>
          </a:xfrm>
          <a:prstGeom prst="rect">
            <a:avLst/>
          </a:prstGeom>
        </p:spPr>
      </p:pic>
    </p:spTree>
    <p:extLst>
      <p:ext uri="{BB962C8B-B14F-4D97-AF65-F5344CB8AC3E}">
        <p14:creationId xmlns:p14="http://schemas.microsoft.com/office/powerpoint/2010/main" val="670675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12070080" cy="6786473"/>
          </a:xfrm>
          <a:prstGeom prst="rect">
            <a:avLst/>
          </a:prstGeom>
          <a:noFill/>
        </p:spPr>
        <p:txBody>
          <a:bodyPr wrap="square" rtlCol="0">
            <a:spAutoFit/>
          </a:bodyPr>
          <a:lstStyle/>
          <a:p>
            <a:pPr algn="r"/>
            <a:r>
              <a:rPr lang="ar-AE" sz="1400" b="1" dirty="0"/>
              <a:t>يهما أفضل الحجامة أم الوخز بالإبر الصينية؟..</a:t>
            </a:r>
          </a:p>
          <a:p>
            <a:pPr algn="r"/>
            <a:endParaRPr lang="ar-AE" sz="1400" dirty="0"/>
          </a:p>
          <a:p>
            <a:pPr algn="r"/>
            <a:r>
              <a:rPr lang="ar-AE" sz="1100" dirty="0"/>
              <a:t>يرى الأستاذ د. أحمد لطفي أن الحجامة تأتي </a:t>
            </a:r>
          </a:p>
          <a:p>
            <a:pPr algn="r"/>
            <a:endParaRPr lang="ar-AE" sz="1100" dirty="0"/>
          </a:p>
          <a:p>
            <a:pPr algn="r"/>
            <a:r>
              <a:rPr lang="ar-AE" sz="1100" dirty="0"/>
              <a:t>بنتائج أفضل عشرة أضعاف من الإبر الصينية، </a:t>
            </a:r>
          </a:p>
          <a:p>
            <a:pPr algn="r"/>
            <a:endParaRPr lang="ar-AE" sz="1100" dirty="0"/>
          </a:p>
          <a:p>
            <a:pPr algn="r"/>
            <a:r>
              <a:rPr lang="ar-AE" sz="1100" dirty="0"/>
              <a:t>فهي تعمل على مواضع الأعصاب الخاصة </a:t>
            </a:r>
          </a:p>
          <a:p>
            <a:pPr algn="r"/>
            <a:endParaRPr lang="ar-AE" sz="1100" dirty="0"/>
          </a:p>
          <a:p>
            <a:pPr algn="r"/>
            <a:r>
              <a:rPr lang="ar-AE" sz="1100" dirty="0"/>
              <a:t>بردود الأفعال، كما تعمل على الغدد اللمفاوية </a:t>
            </a:r>
          </a:p>
          <a:p>
            <a:pPr algn="r"/>
            <a:endParaRPr lang="ar-AE" sz="1100" dirty="0"/>
          </a:p>
          <a:p>
            <a:pPr algn="r"/>
            <a:r>
              <a:rPr lang="ar-AE" sz="1100" dirty="0"/>
              <a:t>حيث تقوم على تنشيطها، كما تعمل أيضاً على </a:t>
            </a:r>
          </a:p>
          <a:p>
            <a:pPr algn="r"/>
            <a:endParaRPr lang="ar-AE" sz="1100" dirty="0"/>
          </a:p>
          <a:p>
            <a:pPr algn="r"/>
            <a:r>
              <a:rPr lang="ar-AE" sz="1100" dirty="0"/>
              <a:t>الأوعية الدموية وعلى الأعصاب أيضاً.</a:t>
            </a:r>
          </a:p>
          <a:p>
            <a:pPr algn="r"/>
            <a:r>
              <a:rPr lang="ar-AE" sz="1100" dirty="0"/>
              <a:t> </a:t>
            </a:r>
          </a:p>
          <a:p>
            <a:pPr algn="r"/>
            <a:r>
              <a:rPr lang="ar-AE" sz="1100" dirty="0"/>
              <a:t>يرى الأطباء والمختصين أن الحجامة تأتي </a:t>
            </a:r>
          </a:p>
          <a:p>
            <a:pPr algn="r"/>
            <a:endParaRPr lang="ar-AE" sz="1100" dirty="0"/>
          </a:p>
          <a:p>
            <a:pPr algn="r"/>
            <a:r>
              <a:rPr lang="ar-AE" sz="1100" dirty="0"/>
              <a:t>بنتائج أفضل عدة مرات مقارنة مع الإبر </a:t>
            </a:r>
          </a:p>
          <a:p>
            <a:pPr algn="r"/>
            <a:endParaRPr lang="ar-AE" sz="1100" dirty="0"/>
          </a:p>
          <a:p>
            <a:pPr algn="r"/>
            <a:r>
              <a:rPr lang="ar-AE" sz="1100" dirty="0"/>
              <a:t>الصينية، معللين ذلك بقولهم:</a:t>
            </a:r>
          </a:p>
          <a:p>
            <a:pPr algn="r"/>
            <a:endParaRPr lang="ar-AE" sz="1100" dirty="0"/>
          </a:p>
          <a:p>
            <a:pPr algn="r"/>
            <a:r>
              <a:rPr lang="ar-AE" sz="1100" dirty="0"/>
              <a:t>1- إن الإبر الصينية تعمل على نقطة صغيرة، </a:t>
            </a:r>
          </a:p>
          <a:p>
            <a:pPr algn="r"/>
            <a:endParaRPr lang="ar-AE" sz="1100" dirty="0"/>
          </a:p>
          <a:p>
            <a:pPr algn="r"/>
            <a:r>
              <a:rPr lang="ar-AE" sz="1100" dirty="0"/>
              <a:t>وأمَّا الحجامة فتعمل على دائرة قطرها 5 سم تقريباً.</a:t>
            </a:r>
          </a:p>
          <a:p>
            <a:pPr algn="r"/>
            <a:endParaRPr lang="ar-AE" sz="1100" dirty="0"/>
          </a:p>
          <a:p>
            <a:pPr algn="r"/>
            <a:r>
              <a:rPr lang="ar-AE" sz="1100" dirty="0"/>
              <a:t>2- في الإبر الصينية يتم تنبيه مراكز الإحساس فقط، أما في الحجامة فيتم تنبيه مراكز الإحساس بالإضافة إلى تحريك الدورة الدموية وتنبيه جهاز المناعة.</a:t>
            </a:r>
            <a:br>
              <a:rPr lang="ar-AE" sz="1100" dirty="0"/>
            </a:br>
            <a:endParaRPr lang="ar-AE" sz="1100" dirty="0"/>
          </a:p>
          <a:p>
            <a:pPr algn="r"/>
            <a:r>
              <a:rPr lang="ar-AE" sz="1100" dirty="0"/>
              <a:t>3- الإبر الصينية في استعمالها نوع من </a:t>
            </a:r>
          </a:p>
          <a:p>
            <a:pPr algn="r"/>
            <a:endParaRPr lang="ar-AE" sz="1100" dirty="0"/>
          </a:p>
          <a:p>
            <a:pPr algn="r"/>
            <a:r>
              <a:rPr lang="ar-AE" sz="1100" dirty="0"/>
              <a:t>المخاطرة، كتدمير الأنسجة وهو ما يمكن أن يحصل عند إدخال الإبرة فـتدمِّر الأوردة </a:t>
            </a:r>
          </a:p>
          <a:p>
            <a:pPr algn="r"/>
            <a:endParaRPr lang="ar-AE" sz="1100" dirty="0"/>
          </a:p>
          <a:p>
            <a:pPr algn="r"/>
            <a:r>
              <a:rPr lang="ar-AE" sz="1100" dirty="0"/>
              <a:t>والأعصاب أو حتى بدرجة أقل أعضاءً كبيرة </a:t>
            </a:r>
          </a:p>
          <a:p>
            <a:pPr algn="r"/>
            <a:endParaRPr lang="ar-AE" sz="1100" dirty="0"/>
          </a:p>
          <a:p>
            <a:pPr algn="r"/>
            <a:r>
              <a:rPr lang="ar-AE" sz="1100" dirty="0"/>
              <a:t>كالرئتين مثلاً، وهنا يمكن أن يخرج الهواء من </a:t>
            </a:r>
          </a:p>
          <a:p>
            <a:pPr algn="r"/>
            <a:endParaRPr lang="ar-AE" sz="1100" dirty="0"/>
          </a:p>
          <a:p>
            <a:pPr algn="r"/>
            <a:r>
              <a:rPr lang="ar-AE" sz="1100" dirty="0"/>
              <a:t>الرئة المثقوبة ويدخل في الحيز المجاور </a:t>
            </a:r>
          </a:p>
          <a:p>
            <a:pPr algn="r"/>
            <a:endParaRPr lang="ar-AE" sz="1100" dirty="0"/>
          </a:p>
          <a:p>
            <a:pPr algn="r"/>
            <a:r>
              <a:rPr lang="ar-AE" sz="1100" dirty="0"/>
              <a:t>فيُحدِثُ ضغطاً متزايداً يؤدي إلى توقف الرئة </a:t>
            </a:r>
          </a:p>
          <a:p>
            <a:pPr algn="r"/>
            <a:endParaRPr lang="ar-AE" sz="1100" dirty="0"/>
          </a:p>
          <a:p>
            <a:pPr algn="r"/>
            <a:r>
              <a:rPr lang="ar-AE" sz="1100" dirty="0"/>
              <a:t>عن العمل والاختناق.</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92" y="1"/>
            <a:ext cx="4022348" cy="4079240"/>
          </a:xfrm>
          <a:prstGeom prst="rect">
            <a:avLst/>
          </a:prstGeom>
        </p:spPr>
      </p:pic>
    </p:spTree>
    <p:extLst>
      <p:ext uri="{BB962C8B-B14F-4D97-AF65-F5344CB8AC3E}">
        <p14:creationId xmlns:p14="http://schemas.microsoft.com/office/powerpoint/2010/main" val="902132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2540" y="175260"/>
            <a:ext cx="7109460" cy="6709529"/>
          </a:xfrm>
          <a:prstGeom prst="rect">
            <a:avLst/>
          </a:prstGeom>
          <a:noFill/>
        </p:spPr>
        <p:txBody>
          <a:bodyPr wrap="square" rtlCol="0">
            <a:spAutoFit/>
          </a:bodyPr>
          <a:lstStyle/>
          <a:p>
            <a:pPr algn="r"/>
            <a:r>
              <a:rPr lang="ar-AE" dirty="0"/>
              <a:t>ا</a:t>
            </a:r>
            <a:r>
              <a:rPr lang="ar-AE" sz="1400" dirty="0"/>
              <a:t>ليوم موضوعنا شيّق وجميل يتحدث عن بين الحجامة الوقائية والحجامة العلاجية*</a:t>
            </a:r>
          </a:p>
          <a:p>
            <a:pPr algn="r"/>
            <a:endParaRPr lang="ar-AE" sz="1400" dirty="0"/>
          </a:p>
          <a:p>
            <a:pPr algn="r"/>
            <a:r>
              <a:rPr lang="ar-AE" sz="1400" dirty="0"/>
              <a:t>*بالنسبة للحجامة الوقائية *</a:t>
            </a:r>
          </a:p>
          <a:p>
            <a:pPr algn="r"/>
            <a:endParaRPr lang="ar-AE" sz="1400" dirty="0"/>
          </a:p>
          <a:p>
            <a:pPr algn="r"/>
            <a:r>
              <a:rPr lang="ar-AE" sz="1400" dirty="0"/>
              <a:t>•*تكون في التواريخ الفردية من كل شهر عربي قمري ( تاريخ 17 او 19 او 21 )*</a:t>
            </a:r>
          </a:p>
          <a:p>
            <a:pPr algn="r"/>
            <a:endParaRPr lang="ar-AE" sz="1400" dirty="0"/>
          </a:p>
          <a:p>
            <a:pPr algn="r"/>
            <a:r>
              <a:rPr lang="ar-AE" sz="1400" dirty="0"/>
              <a:t>•*وياحبذا تكون في يومي الإثنين أو الخميس *</a:t>
            </a:r>
          </a:p>
          <a:p>
            <a:pPr algn="r"/>
            <a:endParaRPr lang="ar-AE" sz="1400" dirty="0"/>
          </a:p>
          <a:p>
            <a:pPr algn="r"/>
            <a:r>
              <a:rPr lang="ar-AE" sz="1400" dirty="0"/>
              <a:t>*لماذا ؟ *</a:t>
            </a:r>
          </a:p>
          <a:p>
            <a:pPr algn="r"/>
            <a:endParaRPr lang="ar-AE" sz="1400" dirty="0"/>
          </a:p>
          <a:p>
            <a:pPr algn="r"/>
            <a:r>
              <a:rPr lang="ar-AE" sz="1400" dirty="0"/>
              <a:t>*حتى نجمع ما بين بركة التاريخ وبركة اليوم فتكون حينها الحجامة أبرك </a:t>
            </a:r>
          </a:p>
          <a:p>
            <a:pPr algn="r"/>
            <a:endParaRPr lang="ar-AE" sz="1400" dirty="0"/>
          </a:p>
          <a:p>
            <a:pPr algn="r"/>
            <a:r>
              <a:rPr lang="ar-AE" sz="1400" dirty="0"/>
              <a:t>•*والحجامة الوقائية تكون متمركزة على مواضع السنة التي احتجم عليها صلوات ربي وسلامه عليه كالكاهل والأخدعين وأم مغيث وسط الراس وبقية المواضع التي احتجم عليها صلى الله عليه وسلم كمشط القدمين وأعلى الورك لوثء فيه  نقوم بعمل بعضها بحسب الحاجة لذلك ... لكن بشكل عام المواضع الاساسية في الحجامة الوقائية تكون بحدود ٧ مواضع *</a:t>
            </a:r>
          </a:p>
          <a:p>
            <a:pPr algn="r"/>
            <a:endParaRPr lang="ar-AE" sz="1400" dirty="0"/>
          </a:p>
          <a:p>
            <a:pPr algn="r"/>
            <a:r>
              <a:rPr lang="ar-AE" sz="1400" dirty="0"/>
              <a:t>*الكاهل والاخدعين وأم مغيث وسط الراس بشرط ان لايكون المحتجم لديه ضغط دم منخفض لأن الحجامة ممنوعة على الرأس لأولئك النوع من المرضى ... لأن الحجامة على الراس لهم تعمل على حصول هبوط بالدورة الدموية وفقدان للوعي  لذلك دوماً ننصح مرضاهم وكافة المرضى بتناول كوب ماء أو عصير مع حبات فُرادى من التمر أثناء عمل الحجامة أو قبلها بعشر دقائق*</a:t>
            </a:r>
          </a:p>
          <a:p>
            <a:pPr algn="r"/>
            <a:endParaRPr lang="ar-AE" sz="1400" dirty="0"/>
          </a:p>
          <a:p>
            <a:pPr algn="r"/>
            <a:r>
              <a:rPr lang="ar-AE" sz="1400" dirty="0"/>
              <a:t>*بالنسبة للحجامة العلاجية*</a:t>
            </a:r>
          </a:p>
          <a:p>
            <a:pPr algn="r"/>
            <a:endParaRPr lang="ar-AE" sz="900" dirty="0"/>
          </a:p>
          <a:p>
            <a:pPr algn="r"/>
            <a:r>
              <a:rPr lang="ar-AE" sz="1400" dirty="0"/>
              <a:t>•*تكون في أي وقت دون التزام بتاريخ أو يوم معيّن *</a:t>
            </a:r>
          </a:p>
          <a:p>
            <a:pPr algn="r"/>
            <a:endParaRPr lang="ar-AE" sz="1100" dirty="0"/>
          </a:p>
          <a:p>
            <a:pPr algn="r"/>
            <a:r>
              <a:rPr lang="ar-AE" sz="1400" dirty="0"/>
              <a:t>•*وبالاخص لمن لايستطيع الانتظار كمرضى الضغط المرتفع أو من لديه أمراض روحية ومشاكل عضوية </a:t>
            </a:r>
          </a:p>
          <a:p>
            <a:pPr algn="r"/>
            <a:endParaRPr lang="ar-AE" sz="1400" dirty="0"/>
          </a:p>
          <a:p>
            <a:pPr algn="r"/>
            <a:r>
              <a:rPr lang="ar-AE" sz="1400" dirty="0"/>
              <a:t>•*والحجامة العلاجية تكون متمركزة في المواضع المصابة لكل حالة مرضية إلى جانب عمل مواضع السنة ابتداءاً ومن ثم الإنتقال للمواضع الخاصة بمعطيات كل حالة مرضية*</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521065" y="-109595"/>
            <a:ext cx="1719715" cy="269367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160" y="2246054"/>
            <a:ext cx="2659380" cy="2348807"/>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9134"/>
          <a:stretch/>
        </p:blipFill>
        <p:spPr>
          <a:xfrm>
            <a:off x="24063" y="4594861"/>
            <a:ext cx="3185160" cy="218945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26" y="2337971"/>
            <a:ext cx="2252392" cy="210448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4450080" cy="2303980"/>
          </a:xfrm>
          <a:prstGeom prst="rect">
            <a:avLst/>
          </a:prstGeom>
        </p:spPr>
      </p:pic>
    </p:spTree>
    <p:extLst>
      <p:ext uri="{BB962C8B-B14F-4D97-AF65-F5344CB8AC3E}">
        <p14:creationId xmlns:p14="http://schemas.microsoft.com/office/powerpoint/2010/main" val="1729485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6469380" y="244086"/>
            <a:ext cx="5722620" cy="605550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حديثنا اليوم عن الحجامة ودورها في تقوية الذاكرة وحفظ المعلومات بالدماغ</a:t>
            </a:r>
            <a:endPar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أولاً هناك أغذية تساعد في تقوية الذاكرة</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*1-</a:t>
            </a: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ماء زمزم</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*2- </a:t>
            </a: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العسل</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*3- </a:t>
            </a: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حبة البركة</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*4- </a:t>
            </a: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القسط الهندي</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*5-</a:t>
            </a: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الزنجبيل</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*6-</a:t>
            </a: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لبان الذكر</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*7-</a:t>
            </a: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الزبيب</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*8-</a:t>
            </a: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التمر</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*9- </a:t>
            </a: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زيت الزيتون</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*10-</a:t>
            </a: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إكليل الجبل</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en-US" altLang="en-US" sz="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*11-</a:t>
            </a: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المريمية وغيرهم</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endParaRPr kumimoji="0" lang="ar-AE"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*12- </a:t>
            </a: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الحجامة</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p:txBody>
      </p:sp>
      <p:sp>
        <p:nvSpPr>
          <p:cNvPr id="10" name="Rectangle 5"/>
          <p:cNvSpPr>
            <a:spLocks noChangeArrowheads="1"/>
          </p:cNvSpPr>
          <p:nvPr/>
        </p:nvSpPr>
        <p:spPr bwMode="auto">
          <a:xfrm>
            <a:off x="3868738" y="3087172"/>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222222"/>
              </a:solidFill>
              <a:effectLst/>
              <a:latin typeface="Roboto"/>
            </a:endParaRPr>
          </a:p>
        </p:txBody>
      </p:sp>
      <p:graphicFrame>
        <p:nvGraphicFramePr>
          <p:cNvPr id="21" name="Table 20"/>
          <p:cNvGraphicFramePr>
            <a:graphicFrameLocks noGrp="1"/>
          </p:cNvGraphicFramePr>
          <p:nvPr/>
        </p:nvGraphicFramePr>
        <p:xfrm>
          <a:off x="3868738" y="3272204"/>
          <a:ext cx="7315200" cy="304066"/>
        </p:xfrm>
        <a:graphic>
          <a:graphicData uri="http://schemas.openxmlformats.org/drawingml/2006/table">
            <a:tbl>
              <a:tblPr/>
              <a:tblGrid>
                <a:gridCol w="276710">
                  <a:extLst>
                    <a:ext uri="{9D8B030D-6E8A-4147-A177-3AD203B41FA5}">
                      <a16:colId xmlns:a16="http://schemas.microsoft.com/office/drawing/2014/main" val="20000"/>
                    </a:ext>
                  </a:extLst>
                </a:gridCol>
                <a:gridCol w="7038490">
                  <a:extLst>
                    <a:ext uri="{9D8B030D-6E8A-4147-A177-3AD203B41FA5}">
                      <a16:colId xmlns:a16="http://schemas.microsoft.com/office/drawing/2014/main" val="20001"/>
                    </a:ext>
                  </a:extLst>
                </a:gridCol>
              </a:tblGrid>
              <a:tr h="301865">
                <a:tc>
                  <a:txBody>
                    <a:bodyPr/>
                    <a:lstStyle/>
                    <a:p>
                      <a:pPr fontAlgn="t"/>
                      <a:endParaRPr lang="en-GB" sz="1500" dirty="0">
                        <a:effectLst/>
                        <a:latin typeface="Roboto"/>
                      </a:endParaRPr>
                    </a:p>
                  </a:txBody>
                  <a:tcPr marL="100622" marR="100622" marT="37733" marB="37733">
                    <a:lnL>
                      <a:noFill/>
                    </a:lnL>
                    <a:lnR>
                      <a:noFill/>
                    </a:lnR>
                    <a:lnT>
                      <a:noFill/>
                    </a:lnT>
                    <a:lnB>
                      <a:noFill/>
                    </a:lnB>
                  </a:tcPr>
                </a:tc>
                <a:tc>
                  <a:txBody>
                    <a:bodyPr/>
                    <a:lstStyle/>
                    <a:p>
                      <a:r>
                        <a:rPr lang="en-GB" sz="1500" b="0" u="none" strike="noStrike" dirty="0" err="1">
                          <a:solidFill>
                            <a:srgbClr val="5F6368"/>
                          </a:solidFill>
                          <a:effectLst/>
                          <a:latin typeface="Google Sans"/>
                        </a:rPr>
                        <a:t>ReplyForward</a:t>
                      </a:r>
                      <a:endParaRPr lang="en-GB" sz="1500" dirty="0">
                        <a:solidFill>
                          <a:srgbClr val="222222"/>
                        </a:solidFill>
                        <a:effectLst/>
                        <a:latin typeface="Roboto"/>
                      </a:endParaRPr>
                    </a:p>
                  </a:txBody>
                  <a:tcPr marL="75466" marR="75466" marT="37733" marB="37733"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22" name="Rectangle 13"/>
          <p:cNvSpPr>
            <a:spLocks noChangeArrowheads="1"/>
          </p:cNvSpPr>
          <p:nvPr/>
        </p:nvSpPr>
        <p:spPr bwMode="auto">
          <a:xfrm>
            <a:off x="1565539" y="390280"/>
            <a:ext cx="4791127" cy="59093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قال النبي صلى الله عليه وسلم: ( إن كان في</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شيء مما تداويتم به خير فالحجامة ) صححه الألباني.(12)، وقال أيضا صلى الله عليه وسلم</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الحجامة على الريق أمثل، وفيها شفاء وبركة</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وتزيد في  العقل ) ... وهناك أحاديث للحجامة</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endParaRPr lang="ar-AE" altLang="en-US" dirty="0">
              <a:solidFill>
                <a:srgbClr val="222222"/>
              </a:solidFill>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كثيرة والحمد لله، و حجامة الرأس من الخلف من أفضل ما يعالج به النسيان(جوزة القمحدوة )</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endParaRPr kumimoji="0" lang="ar-AE"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حجامة جوزة القمحدوة هامة جداً في تقوية</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الذاكرة وحفظ المعلومات في الدماغ ... إلى</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ar-AE"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جانب حجامة الكاهل والأخدعين</a:t>
            </a:r>
            <a:endPar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*13- </a:t>
            </a: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كذلك بذر الكتان يفيد في تقوية</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الذاكرة وحفظ المعلومات في الدماغ</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 *</a:t>
            </a:r>
            <a:b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وأيضاً الجوز من المكسرات</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p>
        </p:txBody>
      </p:sp>
      <p:cxnSp>
        <p:nvCxnSpPr>
          <p:cNvPr id="25" name="Straight Connector 24"/>
          <p:cNvCxnSpPr/>
          <p:nvPr/>
        </p:nvCxnSpPr>
        <p:spPr>
          <a:xfrm>
            <a:off x="6469380" y="350520"/>
            <a:ext cx="0" cy="6507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2095" y="1707356"/>
            <a:ext cx="3707621" cy="3793807"/>
          </a:xfrm>
          <a:prstGeom prst="rect">
            <a:avLst/>
          </a:prstGeom>
        </p:spPr>
      </p:pic>
    </p:spTree>
    <p:extLst>
      <p:ext uri="{BB962C8B-B14F-4D97-AF65-F5344CB8AC3E}">
        <p14:creationId xmlns:p14="http://schemas.microsoft.com/office/powerpoint/2010/main" val="45732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408" y="327804"/>
            <a:ext cx="11844067" cy="369332"/>
          </a:xfrm>
          <a:prstGeom prst="rect">
            <a:avLst/>
          </a:prstGeom>
          <a:noFill/>
        </p:spPr>
        <p:txBody>
          <a:bodyPr wrap="square" rtlCol="0">
            <a:spAutoFit/>
          </a:bodyPr>
          <a:lstStyle/>
          <a:p>
            <a:pPr algn="r"/>
            <a:endParaRPr lang="en-GB" dirty="0"/>
          </a:p>
        </p:txBody>
      </p:sp>
      <p:graphicFrame>
        <p:nvGraphicFramePr>
          <p:cNvPr id="4" name="Table 3"/>
          <p:cNvGraphicFramePr>
            <a:graphicFrameLocks noGrp="1"/>
          </p:cNvGraphicFramePr>
          <p:nvPr/>
        </p:nvGraphicFramePr>
        <p:xfrm>
          <a:off x="3868738" y="3623897"/>
          <a:ext cx="7315200" cy="304066"/>
        </p:xfrm>
        <a:graphic>
          <a:graphicData uri="http://schemas.openxmlformats.org/drawingml/2006/table">
            <a:tbl>
              <a:tblPr/>
              <a:tblGrid>
                <a:gridCol w="276710">
                  <a:extLst>
                    <a:ext uri="{9D8B030D-6E8A-4147-A177-3AD203B41FA5}">
                      <a16:colId xmlns:a16="http://schemas.microsoft.com/office/drawing/2014/main" val="20000"/>
                    </a:ext>
                  </a:extLst>
                </a:gridCol>
                <a:gridCol w="7038490">
                  <a:extLst>
                    <a:ext uri="{9D8B030D-6E8A-4147-A177-3AD203B41FA5}">
                      <a16:colId xmlns:a16="http://schemas.microsoft.com/office/drawing/2014/main" val="20001"/>
                    </a:ext>
                  </a:extLst>
                </a:gridCol>
              </a:tblGrid>
              <a:tr h="301865">
                <a:tc>
                  <a:txBody>
                    <a:bodyPr/>
                    <a:lstStyle/>
                    <a:p>
                      <a:pPr fontAlgn="t"/>
                      <a:endParaRPr lang="en-GB" sz="1500">
                        <a:effectLst/>
                        <a:latin typeface="Roboto"/>
                      </a:endParaRPr>
                    </a:p>
                  </a:txBody>
                  <a:tcPr marL="100622" marR="100622" marT="37733" marB="37733">
                    <a:lnL>
                      <a:noFill/>
                    </a:lnL>
                    <a:lnR>
                      <a:noFill/>
                    </a:lnR>
                    <a:lnT>
                      <a:noFill/>
                    </a:lnT>
                    <a:lnB>
                      <a:noFill/>
                    </a:lnB>
                  </a:tcPr>
                </a:tc>
                <a:tc>
                  <a:txBody>
                    <a:bodyPr/>
                    <a:lstStyle/>
                    <a:p>
                      <a:r>
                        <a:rPr lang="en-GB" sz="1500" b="0" u="none" strike="noStrike" dirty="0" err="1">
                          <a:solidFill>
                            <a:srgbClr val="5F6368"/>
                          </a:solidFill>
                          <a:effectLst/>
                          <a:latin typeface="Google Sans"/>
                        </a:rPr>
                        <a:t>ReplyForward</a:t>
                      </a:r>
                      <a:endParaRPr lang="en-GB" sz="1500" dirty="0">
                        <a:solidFill>
                          <a:srgbClr val="222222"/>
                        </a:solidFill>
                        <a:effectLst/>
                        <a:latin typeface="Roboto"/>
                      </a:endParaRPr>
                    </a:p>
                  </a:txBody>
                  <a:tcPr marL="75466" marR="75466" marT="37733" marB="37733"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1"/>
          <p:cNvSpPr>
            <a:spLocks noChangeArrowheads="1"/>
          </p:cNvSpPr>
          <p:nvPr/>
        </p:nvSpPr>
        <p:spPr bwMode="auto">
          <a:xfrm>
            <a:off x="0" y="0"/>
            <a:ext cx="12191999" cy="69865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24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حكم كسب الحجام الأجرة على الحجامة ؟</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السؤال: ما حكم أخذ الأجرة على الحجامة؟</a:t>
            </a:r>
            <a:endPar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الجواب: الحمد لله ربِّ العالمين، والصلاة والسلام على من أرسله الله رحمة للعالمين، وعلى آله وصحبه وإخوانه إلى يوم الدين، أمَّا بعد</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فكسب الحجام حلال وهو محمول على الكراهة التنزيهية كما هو عند الجمهور استدلالاً بحديث ابن عباس رضي الله عنهما قَالَ: «احْتَجَمَ النَّبِيُّ صَلَّى اللهُ عَلَيْهِ وَسَلَّمَ وَأَعْطَى الَّذِي حَجَمَهُ، وَلَوْ كَانَ حَرَامًا لَمْ يُعْطِهِ»(١)، وفي رواية أبي داود: «وَلَوْ عَلِمَهُ خَبِيثًا لَمْ يُعْطِهِ»([٢])، كما استدلوا بقوله صلى الله عليه وآله وسلم: «مَا أَصَابَ الْحَجَّامُ فَاعْلِفُوهُ النَّاضِحَ»(٣) وفي حديث ابن عمر رضي الله عنهما أَنَّ النَّبِيَّ صَلَّى اللهُ عَلَيْهِ وَسَلَّمَ دَعَا حَجَّامًا فَحَجَمَهُ وَسَأَلَهُ: كَمْ خَرَاجُكَ؟ فَقَالَ: ثَلاَثَة آصُعٍ، فَوَضَعَ عَنْهُ صَاعًا وَأَعْطَاهُ أَجْرَهُ(٤)، وفي حديث علي رضي الله عنه «أَنَّ النَّبِيَّ صَلَّى اللهُ عَلَيْهِ وَسَلَّمَ احْتَجَمَ وَأَمَرَنِي فَأَعْطَيْتُ الْحَجَّامَ أَجْرَهُ»(٥)، وعن أنس بن مالك رضي الله عنه قال: «احْتَجَمَ رَسُولُ اللهِ صَلَّى اللهُ عَلَيْهِ وَسَلَّمَ، حَجَمَهُ أَبُو طَيْبَةَ فَأَمَرَ لَهُ بِصَاعَيْنِ مِنْ طَعَامٍ وَكَلَّمَ أَهْلَهُ فَوَضَعُوا عَنْهُ مِنْ خَرَاجِهِ»([٦])، أمَّا حديث أبي مسعود رضي الله عنه قال: «نَهَى رَسُولُ اللهِ صَلَّى اللهُ عَلَيْهِ وَسَلَّمَ عَنْ كَسْبِ الحَجَّامِ»(٧)، وحديث رافع بن خديج أنَّ رسول الله صلى الله عليه وآله وسلم قال: «كَسْبُ الْحَجَّامِ خَبِيثٌ»(٨) فهو محمول على الكراهة التنزيهية لدناءة العمل وخسته لا على المحرم، إذ يسمى راذل المال ودنيء المال خبيثا كما في قوله تعالى: ﴿وَلاَ تَيَمَّمُواْ الْخَبِيثَ مِنْهُ تُنفِقُونَ﴾ [البقرة: ٢٦٧]، قال النووي: "هذه الأحاديث التي في النهي على التنزيه والارتفاع عن دنيء الأكساب والحثِّ على مكارم الأخلاق ومعالي الأمور، ولو كان حراما لم يفرِّق فيه بين الحر والعبد، فإنه لا يجوز للسيد أن يُطعم عبده ما لا يحِلُّ"(٩)، وعليه فإنَّ دفْعَ التعارض يكون بحمل النهي على الكراهة التنزيهية جمعًا بين الأدلة</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هذا، ولا يلحق بدلالة الاقتران على «ثَمَنُ الْكَلْبِ خَبِيثٌ وَمَهْرُ الْبَغِيِّ خَبِيثٌ وَكَسْبُ الْحَجَّامِ خَبِيثٌ»(١٠) فإنهما على التحريم لأنَّ الكلب نجس الذات وما حُرِّم لذاته حرم ثمنه لقوله صلى الله عليه وآله وسلم: «وَإِنَّ اللهَ تَعَالَى إِذَا حَرَّمَ شَيْئًا حَرَّمَ ثَمَنَهُ»(١١) ولأنَّ الزنا محرم وبذل العوض عليه وأخذه في التحريم مثله لأنَّه وسيلة إلى محرم والوسائل لها حكم المقاصد، ودلالة الاقتران ضعيفة عند الأصوليين لأنَّ الاقتران في النَّظم لا يستلزم منه الاقتران في الحكم إذ قد يُجمع الكلام بين القرائن في اللفظ ويفرق بينهما في المعاني بحسب الأغراض والمقاصد، وهذا إنَّما يُعلم ذلك بدلائل الأصول وباعتبار معانيها</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هذا</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والحجامة معدودة من فنون الطبِّ، وفيها نفعُ وصلاحُ الأبدان، ويجوز فيها ما لا يجوز في الطبِّ كما يُشترط فيها ما لاَ يُشترط فيه في الجملة، حيث قال ابن قدامة في «مختصر منهاج القاصدين» (١٧):" ولا يتعجب من قولنا: إنَّ الطبَّ والحساب من فروض الكفايات...(١٢) بل الحجامة فإنَّه لو خلا البلد عن حجام لأسرع الهلاك إليهم، فإنَّ الذي أنزل الداء أنزل الدواء وأرشد إلى استعماله</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قول أبي المعز فركوس من علماء العصر الحديث</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7624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172" y="162046"/>
            <a:ext cx="12087828" cy="369332"/>
          </a:xfrm>
          <a:prstGeom prst="rect">
            <a:avLst/>
          </a:prstGeom>
          <a:noFill/>
        </p:spPr>
        <p:txBody>
          <a:bodyPr wrap="square" rtlCol="0">
            <a:spAutoFit/>
          </a:bodyPr>
          <a:lstStyle/>
          <a:p>
            <a:pPr algn="r"/>
            <a:endParaRPr lang="en-GB" dirty="0"/>
          </a:p>
        </p:txBody>
      </p:sp>
      <p:graphicFrame>
        <p:nvGraphicFramePr>
          <p:cNvPr id="3" name="Table 2"/>
          <p:cNvGraphicFramePr>
            <a:graphicFrameLocks noGrp="1"/>
          </p:cNvGraphicFramePr>
          <p:nvPr/>
        </p:nvGraphicFramePr>
        <p:xfrm>
          <a:off x="3868738" y="3272204"/>
          <a:ext cx="7315200" cy="304066"/>
        </p:xfrm>
        <a:graphic>
          <a:graphicData uri="http://schemas.openxmlformats.org/drawingml/2006/table">
            <a:tbl>
              <a:tblPr/>
              <a:tblGrid>
                <a:gridCol w="276710">
                  <a:extLst>
                    <a:ext uri="{9D8B030D-6E8A-4147-A177-3AD203B41FA5}">
                      <a16:colId xmlns:a16="http://schemas.microsoft.com/office/drawing/2014/main" val="20000"/>
                    </a:ext>
                  </a:extLst>
                </a:gridCol>
                <a:gridCol w="7038490">
                  <a:extLst>
                    <a:ext uri="{9D8B030D-6E8A-4147-A177-3AD203B41FA5}">
                      <a16:colId xmlns:a16="http://schemas.microsoft.com/office/drawing/2014/main" val="20001"/>
                    </a:ext>
                  </a:extLst>
                </a:gridCol>
              </a:tblGrid>
              <a:tr h="301865">
                <a:tc>
                  <a:txBody>
                    <a:bodyPr/>
                    <a:lstStyle/>
                    <a:p>
                      <a:pPr fontAlgn="t"/>
                      <a:endParaRPr lang="en-GB" sz="1500">
                        <a:effectLst/>
                        <a:latin typeface="Roboto"/>
                      </a:endParaRPr>
                    </a:p>
                  </a:txBody>
                  <a:tcPr marL="100622" marR="100622" marT="37733" marB="37733">
                    <a:lnL>
                      <a:noFill/>
                    </a:lnL>
                    <a:lnR>
                      <a:noFill/>
                    </a:lnR>
                    <a:lnT>
                      <a:noFill/>
                    </a:lnT>
                    <a:lnB>
                      <a:noFill/>
                    </a:lnB>
                  </a:tcPr>
                </a:tc>
                <a:tc>
                  <a:txBody>
                    <a:bodyPr/>
                    <a:lstStyle/>
                    <a:p>
                      <a:r>
                        <a:rPr lang="en-GB" sz="1500" b="0" u="none" strike="noStrike" dirty="0" err="1">
                          <a:solidFill>
                            <a:srgbClr val="5F6368"/>
                          </a:solidFill>
                          <a:effectLst/>
                          <a:latin typeface="Google Sans"/>
                        </a:rPr>
                        <a:t>ReplyForward</a:t>
                      </a:r>
                      <a:endParaRPr lang="en-GB" sz="1500" dirty="0">
                        <a:solidFill>
                          <a:srgbClr val="222222"/>
                        </a:solidFill>
                        <a:effectLst/>
                        <a:latin typeface="Roboto"/>
                      </a:endParaRPr>
                    </a:p>
                  </a:txBody>
                  <a:tcPr marL="75466" marR="75466" marT="37733" marB="37733"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4" name="Rectangle 1"/>
          <p:cNvSpPr>
            <a:spLocks noChangeArrowheads="1"/>
          </p:cNvSpPr>
          <p:nvPr/>
        </p:nvSpPr>
        <p:spPr bwMode="auto">
          <a:xfrm>
            <a:off x="108030" y="0"/>
            <a:ext cx="12083970" cy="68480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r>
              <a:rPr kumimoji="0" lang="ar-SA" altLang="en-US" sz="24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حكم الإحتجام في نهار رمضان ؟</a:t>
            </a: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مَن احتجمَ وهو صائِمٌ؛ فقد اختلف فيه أهلُ العِلمِ على قولين</a:t>
            </a: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القول الأول: أنَّ صَومَه لا يَفسُدُ، وهو مَذهَبُ الجُمهورِ: الحَنَفيَّة  (1) ، والمالكيَّة  (2) ، والشَّافِعيَّة</a:t>
            </a: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ar-SA"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3</a:t>
            </a: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الأدِلَّة منَ السُّنَّة</a:t>
            </a: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1- </a:t>
            </a:r>
            <a:r>
              <a:rPr kumimoji="0" lang="ar-SA"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عنِ ابنِ عبَّاسٍ رَضِيَ اللهُ عنهما ((عن النبيِّ صلَّى اللهُ عليه وسلَّم أنَّه احتجَمَ وهو صائِمٌ  ))</a:t>
            </a: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ar-SA"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4</a:t>
            </a: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2- </a:t>
            </a:r>
            <a:r>
              <a:rPr kumimoji="0" lang="ar-SA"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عن أنسِ بنِ مالكٍ رَضِيَ اللهُ عنه أنَّه سُئِل: ((هل كُنتُم تَكرهونَ الحِجامةَ؟ فقال: لا، إلَّا مِن أجلِ الضَّعفِ ))</a:t>
            </a: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ar-SA"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5</a:t>
            </a: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3- </a:t>
            </a:r>
            <a:r>
              <a:rPr kumimoji="0" lang="ar-SA"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عن بعضِ أصحابِ رَسولِ الله صلَّى اللهُ عليه وسلَّم: (أنَّ النَّبيَّ صلَّى اللهُ عليه وسلَّم نهى عن المُواصَلةِ والحِجامةِ للصَّائِمِ، ولم يُحَرِّمْهما؛ إبقاءً على أصحابِه  )</a:t>
            </a: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ar-SA"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6</a:t>
            </a: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القول الثاني: من احتجَمَ وهو صائِمٌ، يَفسُد صَومُه  (7) ، وهو مِن مُفردات ابن قدامة ومذهب الحنابلة (8) ، وبه قال ابنُ تيمية  (9) ، وابن باز  (10) ، وابن عُثيمين</a:t>
            </a: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ar-SA"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11</a:t>
            </a: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الأدِلَّة</a:t>
            </a: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أوَّلًا: منَ السُّنَّة</a:t>
            </a:r>
            <a:endPar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عن شدَّادِ بنِ أوسٍ رَضِيَ اللهُ عنه أنَّ النَّبيَّ صلَّى اللهُ عليه وسلَّم قال: ((أفطَرَ الحاجِمُ والمَحجومُ  ))</a:t>
            </a: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ar-SA"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12</a:t>
            </a: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ثانيًا: لأنَّه يَحصُلُ بالحِجامةِ ضَعفٌ شديدٌ، يحتاجُ معه الصَّائِمُ إلى تغذيةٍ</a:t>
            </a: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ar-SA"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13</a:t>
            </a: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 </a:t>
            </a: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المطلب الثاني: حكمُ الفَصدِ للصَّائِمِ</a:t>
            </a:r>
            <a:endPar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اختلَف أهلُ العلم في إفسادِ الفَصْد  (14) للصَّومِ؛ على قولين</a:t>
            </a: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القول الأول: الفَصدُ لا يُفسِدُ الصَّومَ؛ وهو مذهَبُ الجُمهورِ: الحنفيَّة  (15) ، والمالكيَّة  (16) ، والشَّافعيَّة  (17) ؛ لأنَّ الفَصدَ في معنى الحِجامةِ</a:t>
            </a: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ar-SA"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18</a:t>
            </a: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 </a:t>
            </a: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القول الثاني: الفصدُ يُفسِدُ الصَّومَ، وهو أحَدُ الوَجهينِ في مذهَبِ الحَنابِلة  (19) ، واختاره ابنُ تيميةَ  (20) ، وابنُ عُثيمين  (21) ، وبه أفتَتِ اللَّجنةُ الدَّائِمةُ  (22) ؛ وذلك قياسًا على الحِجامة</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23</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Roboto"/>
              </a:rPr>
              <a:t> </a:t>
            </a:r>
            <a:r>
              <a:rPr kumimoji="0" lang="en-US" altLang="en-US" sz="1900" b="0" i="0" u="none" strike="noStrike" cap="none" normalizeH="0" baseline="0" dirty="0">
                <a:ln>
                  <a:noFill/>
                </a:ln>
                <a:solidFill>
                  <a:srgbClr val="222222"/>
                </a:solidFill>
                <a:effectLst/>
                <a:latin typeface="Roboto"/>
              </a:rPr>
              <a:t> </a:t>
            </a:r>
            <a:r>
              <a:rPr kumimoji="0" lang="en-US" altLang="en-US" sz="1800" b="0" i="0" u="none" strike="noStrike" cap="none" normalizeH="0" baseline="0" dirty="0">
                <a:ln>
                  <a:noFill/>
                </a:ln>
                <a:solidFill>
                  <a:srgbClr val="222222"/>
                </a:solidFill>
                <a:effectLst/>
                <a:latin typeface="Roboto"/>
              </a:rPr>
              <a:t>            </a:t>
            </a:r>
          </a:p>
        </p:txBody>
      </p:sp>
    </p:spTree>
    <p:extLst>
      <p:ext uri="{BB962C8B-B14F-4D97-AF65-F5344CB8AC3E}">
        <p14:creationId xmlns:p14="http://schemas.microsoft.com/office/powerpoint/2010/main" val="3343676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47098" y="162046"/>
            <a:ext cx="5744901" cy="461665"/>
          </a:xfrm>
          <a:prstGeom prst="rect">
            <a:avLst/>
          </a:prstGeom>
          <a:noFill/>
        </p:spPr>
        <p:txBody>
          <a:bodyPr wrap="square" rtlCol="0">
            <a:spAutoFit/>
          </a:bodyPr>
          <a:lstStyle/>
          <a:p>
            <a:pPr algn="r"/>
            <a:r>
              <a:rPr lang="ar-AE" sz="2400" b="1" dirty="0"/>
              <a:t>*حديثنا الآن عن الحجامة بدودة العلق*</a:t>
            </a:r>
            <a:endParaRPr lang="en-GB" sz="2400" b="1" dirty="0"/>
          </a:p>
        </p:txBody>
      </p:sp>
      <p:sp>
        <p:nvSpPr>
          <p:cNvPr id="3" name="TextBox 2"/>
          <p:cNvSpPr txBox="1"/>
          <p:nvPr/>
        </p:nvSpPr>
        <p:spPr>
          <a:xfrm>
            <a:off x="5393802" y="948690"/>
            <a:ext cx="6705599" cy="5909310"/>
          </a:xfrm>
          <a:prstGeom prst="rect">
            <a:avLst/>
          </a:prstGeom>
          <a:noFill/>
        </p:spPr>
        <p:txBody>
          <a:bodyPr wrap="square" rtlCol="0">
            <a:spAutoFit/>
          </a:bodyPr>
          <a:lstStyle/>
          <a:p>
            <a:pPr algn="r"/>
            <a:r>
              <a:rPr lang="ar-AE" dirty="0"/>
              <a:t>يقول ابن منظور في لسان العرب عن العَلَقُ: </a:t>
            </a:r>
            <a:br>
              <a:rPr lang="ar-AE" dirty="0"/>
            </a:br>
            <a:endParaRPr lang="ar-AE" dirty="0"/>
          </a:p>
          <a:p>
            <a:pPr algn="r"/>
            <a:r>
              <a:rPr lang="ar-AE" dirty="0"/>
              <a:t>(دُوَيْدةٌ حمراء تكون في الماء تَعْلَقُ بالبدن </a:t>
            </a:r>
          </a:p>
          <a:p>
            <a:pPr algn="r"/>
            <a:endParaRPr lang="ar-AE" dirty="0"/>
          </a:p>
          <a:p>
            <a:pPr algn="r"/>
            <a:r>
              <a:rPr lang="ar-AE" dirty="0"/>
              <a:t>وتمص الدم، وهي من أَدوية الحلق والأَورام </a:t>
            </a:r>
          </a:p>
          <a:p>
            <a:pPr algn="r"/>
            <a:endParaRPr lang="ar-AE" dirty="0"/>
          </a:p>
          <a:p>
            <a:pPr algn="r"/>
            <a:r>
              <a:rPr lang="ar-AE" dirty="0"/>
              <a:t>الدَّمَوِيّة لامتصاصها الدم الغالب على الإِنسان، </a:t>
            </a:r>
          </a:p>
          <a:p>
            <a:pPr algn="r"/>
            <a:endParaRPr lang="ar-AE" dirty="0"/>
          </a:p>
          <a:p>
            <a:pPr algn="r"/>
            <a:r>
              <a:rPr lang="ar-AE" dirty="0"/>
              <a:t>والمعلوق من الدواب والناس: الذي أَخَذ العَلَقُ</a:t>
            </a:r>
          </a:p>
          <a:p>
            <a:pPr algn="r"/>
            <a:endParaRPr lang="ar-AE" dirty="0"/>
          </a:p>
          <a:p>
            <a:pPr algn="r"/>
            <a:r>
              <a:rPr lang="ar-AE" dirty="0"/>
              <a:t> بحلقه عند الشرب.. وقد يُشْرَطُ موضعُ </a:t>
            </a:r>
          </a:p>
          <a:p>
            <a:pPr algn="r"/>
            <a:endParaRPr lang="ar-AE" dirty="0"/>
          </a:p>
          <a:p>
            <a:pPr algn="r"/>
            <a:r>
              <a:rPr lang="ar-AE" dirty="0"/>
              <a:t>المَحَاجم من الإنسان ويُرْسل عليه العَلَقُ حتى يمص دمه).</a:t>
            </a:r>
          </a:p>
          <a:p>
            <a:pPr algn="r"/>
            <a:r>
              <a:rPr lang="ar-AE" dirty="0"/>
              <a:t> •ويقول ابن القف في كتابه الجراحة: </a:t>
            </a:r>
          </a:p>
          <a:p>
            <a:pPr algn="r"/>
            <a:br>
              <a:rPr lang="ar-AE" dirty="0"/>
            </a:br>
            <a:r>
              <a:rPr lang="ar-AE" dirty="0"/>
              <a:t>(العلق جذبه للمواد الدموية ابلغ من جذب </a:t>
            </a:r>
          </a:p>
          <a:p>
            <a:pPr algn="r"/>
            <a:endParaRPr lang="ar-AE" dirty="0"/>
          </a:p>
          <a:p>
            <a:pPr algn="r"/>
            <a:r>
              <a:rPr lang="ar-AE" dirty="0"/>
              <a:t>الحجامة ولو انه أقل من الفصد، ومن العلق ما </a:t>
            </a:r>
          </a:p>
          <a:p>
            <a:pPr algn="r"/>
            <a:endParaRPr lang="ar-AE" dirty="0"/>
          </a:p>
          <a:p>
            <a:pPr algn="r"/>
            <a:r>
              <a:rPr lang="ar-AE" dirty="0"/>
              <a:t>طبعه السمية ومنه ما هو خال من السمية وهو </a:t>
            </a:r>
          </a:p>
          <a:p>
            <a:pPr algn="r"/>
            <a:endParaRPr lang="ar-AE" dirty="0"/>
          </a:p>
        </p:txBody>
      </p:sp>
      <p:cxnSp>
        <p:nvCxnSpPr>
          <p:cNvPr id="5" name="Straight Connector 4"/>
          <p:cNvCxnSpPr/>
          <p:nvPr/>
        </p:nvCxnSpPr>
        <p:spPr>
          <a:xfrm>
            <a:off x="6273478" y="0"/>
            <a:ext cx="11575"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948690"/>
            <a:ext cx="6007261" cy="5909310"/>
          </a:xfrm>
          <a:prstGeom prst="rect">
            <a:avLst/>
          </a:prstGeom>
          <a:noFill/>
        </p:spPr>
        <p:txBody>
          <a:bodyPr wrap="square" rtlCol="0">
            <a:spAutoFit/>
          </a:bodyPr>
          <a:lstStyle/>
          <a:p>
            <a:pPr algn="r"/>
            <a:r>
              <a:rPr lang="ar-AE" dirty="0"/>
              <a:t>المستعمل في المداواة الطبية وتصاد قبل يوم </a:t>
            </a:r>
          </a:p>
          <a:p>
            <a:pPr algn="r"/>
            <a:br>
              <a:rPr lang="ar-AE" dirty="0"/>
            </a:br>
            <a:endParaRPr lang="ar-AE" dirty="0"/>
          </a:p>
          <a:p>
            <a:pPr algn="r"/>
            <a:r>
              <a:rPr lang="ar-AE" dirty="0"/>
              <a:t>أو يومين ثم تكب على رؤوسها حتى يخرج </a:t>
            </a:r>
          </a:p>
          <a:p>
            <a:pPr algn="r"/>
            <a:br>
              <a:rPr lang="ar-AE" dirty="0"/>
            </a:br>
            <a:endParaRPr lang="ar-AE" dirty="0"/>
          </a:p>
          <a:p>
            <a:pPr algn="r"/>
            <a:r>
              <a:rPr lang="ar-AE" dirty="0"/>
              <a:t>جميع ما في أجوافها حتى يشتد جوعها وتلتقم </a:t>
            </a:r>
          </a:p>
          <a:p>
            <a:pPr algn="r"/>
            <a:br>
              <a:rPr lang="ar-AE" dirty="0"/>
            </a:br>
            <a:endParaRPr lang="ar-AE" dirty="0"/>
          </a:p>
          <a:p>
            <a:pPr algn="r"/>
            <a:r>
              <a:rPr lang="ar-AE" dirty="0"/>
              <a:t>الجلد حتى إذا امتلأت أجوافها تسقط ويعلق </a:t>
            </a:r>
          </a:p>
          <a:p>
            <a:pPr algn="r"/>
            <a:br>
              <a:rPr lang="ar-AE" dirty="0"/>
            </a:br>
            <a:endParaRPr lang="ar-AE" dirty="0"/>
          </a:p>
          <a:p>
            <a:pPr algn="r"/>
            <a:r>
              <a:rPr lang="ar-AE" dirty="0"/>
              <a:t>غيرها إذا لزم الأمر.. بعد ذلك تعلق المحاجم </a:t>
            </a:r>
          </a:p>
          <a:p>
            <a:pPr algn="r"/>
            <a:br>
              <a:rPr lang="ar-AE" dirty="0"/>
            </a:br>
            <a:endParaRPr lang="ar-AE" dirty="0"/>
          </a:p>
          <a:p>
            <a:pPr algn="r"/>
            <a:r>
              <a:rPr lang="ar-AE" dirty="0"/>
              <a:t>على مواضعها وتمص مصا قويا لجنب الدم </a:t>
            </a:r>
          </a:p>
          <a:p>
            <a:pPr algn="r"/>
            <a:br>
              <a:rPr lang="ar-AE" dirty="0"/>
            </a:br>
            <a:endParaRPr lang="ar-AE" dirty="0"/>
          </a:p>
          <a:p>
            <a:pPr algn="r"/>
            <a:r>
              <a:rPr lang="ar-AE" dirty="0"/>
              <a:t>المتبقي في الموضع</a:t>
            </a:r>
          </a:p>
          <a:p>
            <a:pPr algn="r"/>
            <a:endParaRPr lang="en-GB" dirty="0"/>
          </a:p>
          <a:p>
            <a:pPr algn="r"/>
            <a:endParaRPr lang="en-GB" dirty="0"/>
          </a:p>
        </p:txBody>
      </p:sp>
    </p:spTree>
    <p:extLst>
      <p:ext uri="{BB962C8B-B14F-4D97-AF65-F5344CB8AC3E}">
        <p14:creationId xmlns:p14="http://schemas.microsoft.com/office/powerpoint/2010/main" val="3478556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1433" y="393539"/>
            <a:ext cx="5984111" cy="369332"/>
          </a:xfrm>
          <a:prstGeom prst="rect">
            <a:avLst/>
          </a:prstGeom>
          <a:noFill/>
        </p:spPr>
        <p:txBody>
          <a:bodyPr wrap="square" rtlCol="0">
            <a:spAutoFit/>
          </a:bodyPr>
          <a:lstStyle/>
          <a:p>
            <a:pPr algn="r"/>
            <a:endParaRPr lang="en-GB" dirty="0"/>
          </a:p>
        </p:txBody>
      </p:sp>
      <p:sp>
        <p:nvSpPr>
          <p:cNvPr id="4" name="Rectangle 1"/>
          <p:cNvSpPr>
            <a:spLocks noChangeArrowheads="1"/>
          </p:cNvSpPr>
          <p:nvPr/>
        </p:nvSpPr>
        <p:spPr bwMode="auto">
          <a:xfrm>
            <a:off x="5220182" y="146091"/>
            <a:ext cx="6971818" cy="63863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r>
              <a:rPr kumimoji="0" lang="ar-SA" altLang="en-US" sz="20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الخلاصة ان الحجامة بدودة العلق تكون على</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2400" b="0" i="0" u="none" strike="noStrike" cap="none" normalizeH="0" baseline="0" dirty="0">
                <a:ln>
                  <a:noFill/>
                </a:ln>
                <a:solidFill>
                  <a:srgbClr val="222222"/>
                </a:solidFill>
                <a:effectLst/>
                <a:cs typeface="Arial" panose="020B0604020202020204" pitchFamily="34" charset="0"/>
              </a:rPr>
              <a:t>طريقتي</a:t>
            </a:r>
            <a:r>
              <a:rPr kumimoji="0" lang="ar-AE" altLang="en-US" sz="2400" b="0" i="0" u="none" strike="noStrike" cap="none" normalizeH="0" baseline="0" dirty="0">
                <a:ln>
                  <a:noFill/>
                </a:ln>
                <a:solidFill>
                  <a:srgbClr val="222222"/>
                </a:solidFill>
                <a:effectLst/>
                <a:cs typeface="Arial" panose="020B0604020202020204" pitchFamily="34" charset="0"/>
              </a:rPr>
              <a:t>ن </a:t>
            </a:r>
            <a:r>
              <a:rPr lang="ar-AE" altLang="en-US" sz="2400" dirty="0">
                <a:solidFill>
                  <a:srgbClr val="222222"/>
                </a:solidFill>
                <a:cs typeface="Arial" panose="020B0604020202020204" pitchFamily="34" charset="0"/>
              </a:rPr>
              <a:t>:</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r>
              <a:rPr kumimoji="0" lang="ar-SA"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إمّا من خلال تحديد المواضع المُراد تحجيمها ومن ثم عمل التشريط ومن بعدها يتم وضع دودة العلق على تلك المواضع لاستخراج الدم الشائب من تلك المواضع المصابة في البدن</a:t>
            </a: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b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b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r>
              <a:rPr kumimoji="0" lang="ar-SA"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وإمّا أن يتم التشريط في المواضع المحددة للحجامة ويتم وضع الدود عليها عشر دقايق لمص هذا الدم الشائب من المكان ومن بعدها يتم رمي تلك الدود ويتم وضع كاسات الحجامة من بعدها على تلك المواضع لاستكمال عملية الحجامة</a:t>
            </a:r>
            <a:r>
              <a:rPr lang="ar-AE" altLang="en-US" sz="2000" dirty="0">
                <a:solidFill>
                  <a:srgbClr val="222222"/>
                </a:solidFill>
                <a:cs typeface="Arial" panose="020B0604020202020204" pitchFamily="34" charset="0"/>
              </a:rPr>
              <a:t>.</a:t>
            </a:r>
            <a:endPar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Roboto"/>
              </a:rPr>
              <a:t> </a:t>
            </a:r>
            <a:r>
              <a:rPr kumimoji="0" lang="en-US" altLang="en-US" sz="1900" b="0" i="0" u="none" strike="noStrike" cap="none" normalizeH="0" baseline="0" dirty="0">
                <a:ln>
                  <a:noFill/>
                </a:ln>
                <a:solidFill>
                  <a:srgbClr val="222222"/>
                </a:solidFill>
                <a:effectLst/>
                <a:latin typeface="Roboto"/>
              </a:rPr>
              <a:t> </a:t>
            </a:r>
            <a:r>
              <a:rPr kumimoji="0" lang="en-US" altLang="en-US" sz="1800" b="0" i="0" u="none" strike="noStrike" cap="none" normalizeH="0" baseline="0" dirty="0">
                <a:ln>
                  <a:noFill/>
                </a:ln>
                <a:solidFill>
                  <a:srgbClr val="222222"/>
                </a:solidFill>
                <a:effectLst/>
                <a:latin typeface="Roboto"/>
              </a:rPr>
              <a:t>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945" r="5738"/>
          <a:stretch/>
        </p:blipFill>
        <p:spPr>
          <a:xfrm>
            <a:off x="0" y="-10068"/>
            <a:ext cx="5220182" cy="351719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07129"/>
            <a:ext cx="5220182" cy="3350871"/>
          </a:xfrm>
          <a:prstGeom prst="rect">
            <a:avLst/>
          </a:prstGeom>
        </p:spPr>
      </p:pic>
    </p:spTree>
    <p:extLst>
      <p:ext uri="{BB962C8B-B14F-4D97-AF65-F5344CB8AC3E}">
        <p14:creationId xmlns:p14="http://schemas.microsoft.com/office/powerpoint/2010/main" val="3948803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AE" dirty="0"/>
              <a:t>الحجامة من الإعجاز العلمي :</a:t>
            </a:r>
            <a:endParaRPr lang="en-GB" dirty="0"/>
          </a:p>
        </p:txBody>
      </p:sp>
      <p:sp>
        <p:nvSpPr>
          <p:cNvPr id="3" name="Content Placeholder 2"/>
          <p:cNvSpPr>
            <a:spLocks noGrp="1"/>
          </p:cNvSpPr>
          <p:nvPr>
            <p:ph idx="1"/>
          </p:nvPr>
        </p:nvSpPr>
        <p:spPr/>
        <p:txBody>
          <a:bodyPr/>
          <a:lstStyle/>
          <a:p>
            <a:pPr marL="0" indent="0" algn="r">
              <a:buNone/>
            </a:pPr>
            <a:r>
              <a:rPr lang="ar-AE" dirty="0"/>
              <a:t>الحجامة من الإعجاز العلمي في الطب النبوي … وقد قال عن منافعها ابن القيم رحمه الله أنه تنقي سطح البدن أكثر من الفصد … والفصد لأعماق البدن أفضل بينما الحجامة تستخرج الشائب من الدم من نواحي الجلد … والفصد والحجامة يختلفان باختلاف الزمان والمكان والأسنان ( أي الأعمار ) ، ويختلفان كذلك باختلاف الأمزجة … فالبلاد الحارة والأزمنة الحارة والأمزجة الحارة التي دم أصحابها في غاية النضج يحتاجون فيها للحجامة بحيث أنها تكون لهم أنفع بكثير من الفصد … بحيث يخرج الدم وينضج ويَرِقّ إلى سطح الجلد فبالتالي يُخرج الشائب منه من كريات دم حمراء هرمة وشوارد حرّة تنتج عن عملية التمثيل الغذائي وهي عملية الإستقلاب.</a:t>
            </a:r>
            <a:endParaRPr lang="en-GB" dirty="0"/>
          </a:p>
        </p:txBody>
      </p:sp>
    </p:spTree>
    <p:extLst>
      <p:ext uri="{BB962C8B-B14F-4D97-AF65-F5344CB8AC3E}">
        <p14:creationId xmlns:p14="http://schemas.microsoft.com/office/powerpoint/2010/main" val="242636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80">
                                          <p:stCondLst>
                                            <p:cond delay="0"/>
                                          </p:stCondLst>
                                        </p:cTn>
                                        <p:tgtEl>
                                          <p:spTgt spid="3">
                                            <p:txEl>
                                              <p:pRg st="0" end="0"/>
                                            </p:txEl>
                                          </p:spTgt>
                                        </p:tgtEl>
                                      </p:cBhvr>
                                    </p:animEffect>
                                    <p:anim calcmode="lin" valueType="num">
                                      <p:cBhvr>
                                        <p:cTn id="1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0" end="0"/>
                                            </p:txEl>
                                          </p:spTgt>
                                        </p:tgtEl>
                                      </p:cBhvr>
                                      <p:to x="100000" y="60000"/>
                                    </p:animScale>
                                    <p:animScale>
                                      <p:cBhvr>
                                        <p:cTn id="18" dur="166" decel="50000">
                                          <p:stCondLst>
                                            <p:cond delay="676"/>
                                          </p:stCondLst>
                                        </p:cTn>
                                        <p:tgtEl>
                                          <p:spTgt spid="3">
                                            <p:txEl>
                                              <p:pRg st="0" end="0"/>
                                            </p:txEl>
                                          </p:spTgt>
                                        </p:tgtEl>
                                      </p:cBhvr>
                                      <p:to x="100000" y="100000"/>
                                    </p:animScale>
                                    <p:animScale>
                                      <p:cBhvr>
                                        <p:cTn id="19" dur="26">
                                          <p:stCondLst>
                                            <p:cond delay="1312"/>
                                          </p:stCondLst>
                                        </p:cTn>
                                        <p:tgtEl>
                                          <p:spTgt spid="3">
                                            <p:txEl>
                                              <p:pRg st="0" end="0"/>
                                            </p:txEl>
                                          </p:spTgt>
                                        </p:tgtEl>
                                      </p:cBhvr>
                                      <p:to x="100000" y="80000"/>
                                    </p:animScale>
                                    <p:animScale>
                                      <p:cBhvr>
                                        <p:cTn id="20" dur="166" decel="50000">
                                          <p:stCondLst>
                                            <p:cond delay="1338"/>
                                          </p:stCondLst>
                                        </p:cTn>
                                        <p:tgtEl>
                                          <p:spTgt spid="3">
                                            <p:txEl>
                                              <p:pRg st="0" end="0"/>
                                            </p:txEl>
                                          </p:spTgt>
                                        </p:tgtEl>
                                      </p:cBhvr>
                                      <p:to x="100000" y="100000"/>
                                    </p:animScale>
                                    <p:animScale>
                                      <p:cBhvr>
                                        <p:cTn id="21" dur="26">
                                          <p:stCondLst>
                                            <p:cond delay="1642"/>
                                          </p:stCondLst>
                                        </p:cTn>
                                        <p:tgtEl>
                                          <p:spTgt spid="3">
                                            <p:txEl>
                                              <p:pRg st="0" end="0"/>
                                            </p:txEl>
                                          </p:spTgt>
                                        </p:tgtEl>
                                      </p:cBhvr>
                                      <p:to x="100000" y="90000"/>
                                    </p:animScale>
                                    <p:animScale>
                                      <p:cBhvr>
                                        <p:cTn id="22" dur="166" decel="50000">
                                          <p:stCondLst>
                                            <p:cond delay="1668"/>
                                          </p:stCondLst>
                                        </p:cTn>
                                        <p:tgtEl>
                                          <p:spTgt spid="3">
                                            <p:txEl>
                                              <p:pRg st="0" end="0"/>
                                            </p:txEl>
                                          </p:spTgt>
                                        </p:tgtEl>
                                      </p:cBhvr>
                                      <p:to x="100000" y="100000"/>
                                    </p:animScale>
                                    <p:animScale>
                                      <p:cBhvr>
                                        <p:cTn id="23" dur="26">
                                          <p:stCondLst>
                                            <p:cond delay="1808"/>
                                          </p:stCondLst>
                                        </p:cTn>
                                        <p:tgtEl>
                                          <p:spTgt spid="3">
                                            <p:txEl>
                                              <p:pRg st="0" end="0"/>
                                            </p:txEl>
                                          </p:spTgt>
                                        </p:tgtEl>
                                      </p:cBhvr>
                                      <p:to x="100000" y="95000"/>
                                    </p:animScale>
                                    <p:animScale>
                                      <p:cBhvr>
                                        <p:cTn id="24"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05914" y="162046"/>
            <a:ext cx="5386086" cy="3206187"/>
          </a:xfrm>
          <a:prstGeom prst="rect">
            <a:avLst/>
          </a:prstGeom>
          <a:noFill/>
        </p:spPr>
        <p:txBody>
          <a:bodyPr wrap="square" rtlCol="0">
            <a:spAutoFit/>
          </a:bodyPr>
          <a:lstStyle/>
          <a:p>
            <a:pPr algn="r"/>
            <a:r>
              <a:rPr lang="ar-AE" b="1" dirty="0"/>
              <a:t>*فوائد حجامة الأذنين</a:t>
            </a:r>
            <a:r>
              <a:rPr lang="ar-AE" dirty="0"/>
              <a:t>*</a:t>
            </a:r>
          </a:p>
          <a:p>
            <a:pPr algn="r"/>
            <a:br>
              <a:rPr lang="ar-AE" dirty="0"/>
            </a:br>
            <a:endParaRPr lang="ar-AE" dirty="0"/>
          </a:p>
          <a:p>
            <a:pPr algn="r"/>
            <a:r>
              <a:rPr lang="ar-AE" dirty="0"/>
              <a:t>تعالج الحجامه حاﻻت ضعف والتهاب اعصاب السمع</a:t>
            </a:r>
          </a:p>
          <a:p>
            <a:pPr algn="r"/>
            <a:br>
              <a:rPr lang="ar-AE" dirty="0"/>
            </a:br>
            <a:endParaRPr lang="ar-AE" dirty="0"/>
          </a:p>
          <a:p>
            <a:pPr algn="r"/>
            <a:br>
              <a:rPr lang="ar-AE" dirty="0"/>
            </a:br>
            <a:endParaRPr lang="ar-AE" dirty="0"/>
          </a:p>
          <a:p>
            <a:pPr algn="r"/>
            <a:r>
              <a:rPr lang="ar-AE" dirty="0"/>
              <a:t>كما تعالج تماما التهاب اﻻذن الوسطى، وما ينتج عنه من فقدان التوازن.</a:t>
            </a:r>
          </a:p>
          <a:p>
            <a:pPr algn="r"/>
            <a:endParaRPr lang="en-GB" dirty="0"/>
          </a:p>
        </p:txBody>
      </p:sp>
      <p:cxnSp>
        <p:nvCxnSpPr>
          <p:cNvPr id="4" name="Straight Connector 3"/>
          <p:cNvCxnSpPr/>
          <p:nvPr/>
        </p:nvCxnSpPr>
        <p:spPr>
          <a:xfrm>
            <a:off x="6308202" y="0"/>
            <a:ext cx="46299" cy="6858000"/>
          </a:xfrm>
          <a:prstGeom prst="line">
            <a:avLst/>
          </a:prstGeom>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231494" y="162046"/>
            <a:ext cx="5856790" cy="2031325"/>
          </a:xfrm>
          <a:prstGeom prst="rect">
            <a:avLst/>
          </a:prstGeom>
          <a:noFill/>
        </p:spPr>
        <p:txBody>
          <a:bodyPr wrap="square" rtlCol="0">
            <a:spAutoFit/>
          </a:bodyPr>
          <a:lstStyle/>
          <a:p>
            <a:pPr algn="r"/>
            <a:r>
              <a:rPr lang="ar-AE" b="1" dirty="0"/>
              <a:t>*فوائد حجامة الأذنين*</a:t>
            </a:r>
          </a:p>
          <a:p>
            <a:pPr algn="r"/>
            <a:endParaRPr lang="ar-AE" dirty="0"/>
          </a:p>
          <a:p>
            <a:pPr algn="r"/>
            <a:r>
              <a:rPr lang="ar-AE" dirty="0"/>
              <a:t>تعالج الحجامه حاﻻت ضعف والتهاب اعصاب السمع</a:t>
            </a:r>
          </a:p>
          <a:p>
            <a:pPr algn="r"/>
            <a:endParaRPr lang="ar-AE" dirty="0"/>
          </a:p>
          <a:p>
            <a:pPr algn="r"/>
            <a:r>
              <a:rPr lang="ar-AE" dirty="0"/>
              <a:t>كما تعالج تماما التهاب اﻻذن الوسطى، وما ينتج عنه من فقدان التوازن.</a:t>
            </a:r>
          </a:p>
          <a:p>
            <a:pPr algn="r"/>
            <a:endParaRPr lang="en-GB"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27828"/>
          <a:stretch/>
        </p:blipFill>
        <p:spPr>
          <a:xfrm>
            <a:off x="6628437" y="3125166"/>
            <a:ext cx="5374510" cy="362954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67696"/>
            <a:ext cx="3213905" cy="4890304"/>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r="14144"/>
          <a:stretch/>
        </p:blipFill>
        <p:spPr>
          <a:xfrm>
            <a:off x="3198546" y="4097438"/>
            <a:ext cx="2943755" cy="2760562"/>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3728" r="2891"/>
          <a:stretch/>
        </p:blipFill>
        <p:spPr>
          <a:xfrm>
            <a:off x="3213905" y="1967696"/>
            <a:ext cx="2928396" cy="2129742"/>
          </a:xfrm>
          <a:prstGeom prst="rect">
            <a:avLst/>
          </a:prstGeom>
        </p:spPr>
      </p:pic>
    </p:spTree>
    <p:extLst>
      <p:ext uri="{BB962C8B-B14F-4D97-AF65-F5344CB8AC3E}">
        <p14:creationId xmlns:p14="http://schemas.microsoft.com/office/powerpoint/2010/main" val="432032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861" y="0"/>
            <a:ext cx="10949650" cy="6858000"/>
          </a:xfrm>
          <a:prstGeom prst="rect">
            <a:avLst/>
          </a:prstGeom>
        </p:spPr>
      </p:pic>
    </p:spTree>
    <p:extLst>
      <p:ext uri="{BB962C8B-B14F-4D97-AF65-F5344CB8AC3E}">
        <p14:creationId xmlns:p14="http://schemas.microsoft.com/office/powerpoint/2010/main" val="3387649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57732" y="0"/>
            <a:ext cx="5914664" cy="6986528"/>
          </a:xfrm>
          <a:prstGeom prst="rect">
            <a:avLst/>
          </a:prstGeom>
          <a:noFill/>
        </p:spPr>
        <p:txBody>
          <a:bodyPr wrap="square" rtlCol="0">
            <a:spAutoFit/>
          </a:bodyPr>
          <a:lstStyle/>
          <a:p>
            <a:pPr algn="r"/>
            <a:r>
              <a:rPr lang="ar-AE" dirty="0"/>
              <a:t>*</a:t>
            </a:r>
            <a:r>
              <a:rPr lang="ar-AE" b="1" dirty="0"/>
              <a:t>الحجامة والشلل النصفي الطولي</a:t>
            </a:r>
            <a:r>
              <a:rPr lang="ar-AE" dirty="0"/>
              <a:t>* </a:t>
            </a:r>
          </a:p>
          <a:p>
            <a:pPr algn="r"/>
            <a:r>
              <a:rPr lang="ar-AE" dirty="0"/>
              <a:t>*الشلل النصفي* </a:t>
            </a:r>
          </a:p>
          <a:p>
            <a:pPr algn="r"/>
            <a:r>
              <a:rPr lang="ar-AE" dirty="0"/>
              <a:t>*أو الجلطة الدماغية* (</a:t>
            </a:r>
            <a:r>
              <a:rPr lang="en-GB" dirty="0"/>
              <a:t>Hemiplegia)</a:t>
            </a:r>
          </a:p>
          <a:p>
            <a:pPr algn="r"/>
            <a:endParaRPr lang="en-GB" dirty="0"/>
          </a:p>
          <a:p>
            <a:pPr algn="r"/>
            <a:r>
              <a:rPr lang="ar-AE" dirty="0"/>
              <a:t>تعريفه :- هو عبارة عن نقص الحركة أو توقفها </a:t>
            </a:r>
          </a:p>
          <a:p>
            <a:pPr algn="r"/>
            <a:endParaRPr lang="ar-AE" dirty="0"/>
          </a:p>
          <a:p>
            <a:pPr algn="r"/>
            <a:r>
              <a:rPr lang="ar-AE" dirty="0"/>
              <a:t>فى أحد جانبى الجسم الأيمن أو الأيسر نتيجة </a:t>
            </a:r>
          </a:p>
          <a:p>
            <a:pPr algn="r"/>
            <a:endParaRPr lang="ar-AE" sz="1600" dirty="0"/>
          </a:p>
          <a:p>
            <a:pPr algn="r"/>
            <a:r>
              <a:rPr lang="ar-AE" dirty="0"/>
              <a:t>مشكلة ما فى خلايا المخ أو الأعصاب الخارجة </a:t>
            </a:r>
          </a:p>
          <a:p>
            <a:pPr algn="r"/>
            <a:endParaRPr lang="ar-AE" sz="1600" dirty="0"/>
          </a:p>
          <a:p>
            <a:pPr algn="r"/>
            <a:r>
              <a:rPr lang="ar-AE" dirty="0"/>
              <a:t>منها قبل الفقرة الخامسة العنقية .</a:t>
            </a:r>
          </a:p>
          <a:p>
            <a:pPr algn="r"/>
            <a:endParaRPr lang="ar-AE" sz="1600" dirty="0"/>
          </a:p>
          <a:p>
            <a:pPr algn="r"/>
            <a:r>
              <a:rPr lang="ar-AE" dirty="0"/>
              <a:t>أسبابه وما يحدث فيه:-</a:t>
            </a:r>
          </a:p>
          <a:p>
            <a:pPr algn="r"/>
            <a:endParaRPr lang="ar-AE" sz="1600" dirty="0"/>
          </a:p>
          <a:p>
            <a:pPr algn="r"/>
            <a:r>
              <a:rPr lang="ar-AE" dirty="0"/>
              <a:t>1- أسباب دموية (</a:t>
            </a:r>
            <a:r>
              <a:rPr lang="en-GB" dirty="0"/>
              <a:t>Vascular causes)</a:t>
            </a:r>
          </a:p>
          <a:p>
            <a:pPr algn="r"/>
            <a:endParaRPr lang="en-GB" sz="1600" dirty="0"/>
          </a:p>
          <a:p>
            <a:pPr algn="r"/>
            <a:r>
              <a:rPr lang="ar-AE" dirty="0"/>
              <a:t>أ‌- تكون الجلطات الدموية (</a:t>
            </a:r>
            <a:r>
              <a:rPr lang="en-GB" dirty="0"/>
              <a:t>Thrombosis) </a:t>
            </a:r>
            <a:r>
              <a:rPr lang="ar-AE" dirty="0"/>
              <a:t>ويكون ذلك نتيجة :-</a:t>
            </a:r>
          </a:p>
          <a:p>
            <a:pPr algn="r"/>
            <a:endParaRPr lang="ar-AE" sz="1600" dirty="0"/>
          </a:p>
          <a:p>
            <a:pPr algn="r"/>
            <a:r>
              <a:rPr lang="ar-AE" dirty="0"/>
              <a:t>- أمراض فى جدران الأوعية الدموية مثل </a:t>
            </a:r>
          </a:p>
          <a:p>
            <a:pPr algn="r"/>
            <a:endParaRPr lang="ar-AE" sz="1600" dirty="0"/>
          </a:p>
          <a:p>
            <a:pPr algn="r"/>
            <a:r>
              <a:rPr lang="ar-AE" dirty="0"/>
              <a:t>تصلب الشرايين والتى تكون نتيجة زيادة نسبة </a:t>
            </a:r>
          </a:p>
          <a:p>
            <a:pPr algn="r"/>
            <a:endParaRPr lang="ar-AE" sz="1600" dirty="0"/>
          </a:p>
          <a:p>
            <a:pPr algn="r"/>
            <a:r>
              <a:rPr lang="ar-AE" dirty="0"/>
              <a:t>الكوليسترول والدهون الثلاثية والتى تتراكم </a:t>
            </a:r>
          </a:p>
          <a:p>
            <a:pPr algn="r"/>
            <a:endParaRPr lang="ar-AE" sz="1400" dirty="0"/>
          </a:p>
          <a:p>
            <a:pPr algn="r"/>
            <a:r>
              <a:rPr lang="ar-AE" dirty="0"/>
              <a:t>على جدران الأوعية الدموية مما يسبب انسداد </a:t>
            </a:r>
          </a:p>
          <a:p>
            <a:pPr algn="r"/>
            <a:endParaRPr lang="ar-AE" dirty="0"/>
          </a:p>
        </p:txBody>
      </p:sp>
      <p:cxnSp>
        <p:nvCxnSpPr>
          <p:cNvPr id="5" name="Straight Connector 4"/>
          <p:cNvCxnSpPr/>
          <p:nvPr/>
        </p:nvCxnSpPr>
        <p:spPr>
          <a:xfrm>
            <a:off x="6157732" y="0"/>
            <a:ext cx="0" cy="6858000"/>
          </a:xfrm>
          <a:prstGeom prst="line">
            <a:avLst/>
          </a:prstGeom>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468774" y="400109"/>
            <a:ext cx="4965540" cy="6186309"/>
          </a:xfrm>
          <a:prstGeom prst="rect">
            <a:avLst/>
          </a:prstGeom>
          <a:noFill/>
        </p:spPr>
        <p:txBody>
          <a:bodyPr wrap="square" rtlCol="0">
            <a:spAutoFit/>
          </a:bodyPr>
          <a:lstStyle/>
          <a:p>
            <a:pPr algn="r"/>
            <a:r>
              <a:rPr lang="ar-AE" dirty="0"/>
              <a:t>الشرايين وانقطاع الدم عن أجزاء من المخ – </a:t>
            </a:r>
          </a:p>
          <a:p>
            <a:pPr algn="r"/>
            <a:endParaRPr lang="ar-AE" dirty="0"/>
          </a:p>
          <a:p>
            <a:pPr algn="r"/>
            <a:r>
              <a:rPr lang="ar-AE" dirty="0"/>
              <a:t>وأيضا مثل التهاب جدران الأوعية الدموية (</a:t>
            </a:r>
            <a:r>
              <a:rPr lang="en-GB" dirty="0"/>
              <a:t>Vasculitis) </a:t>
            </a:r>
          </a:p>
          <a:p>
            <a:pPr algn="r"/>
            <a:endParaRPr lang="en-GB" sz="1600" dirty="0"/>
          </a:p>
          <a:p>
            <a:pPr algn="r"/>
            <a:r>
              <a:rPr lang="en-GB" dirty="0"/>
              <a:t>- </a:t>
            </a:r>
            <a:r>
              <a:rPr lang="ar-AE" dirty="0"/>
              <a:t>أمراض دموية تسبب زيادة لزوجة الدم مما </a:t>
            </a:r>
          </a:p>
          <a:p>
            <a:pPr algn="r"/>
            <a:r>
              <a:rPr lang="ar-AE" dirty="0"/>
              <a:t>يؤدى إلى تكون الجلطات مثل :-</a:t>
            </a:r>
          </a:p>
          <a:p>
            <a:pPr algn="r"/>
            <a:endParaRPr lang="ar-AE" sz="1600" dirty="0"/>
          </a:p>
          <a:p>
            <a:pPr algn="r"/>
            <a:r>
              <a:rPr lang="ar-AE" dirty="0"/>
              <a:t>1- زيادة عدد كرات الدم الحمراء (</a:t>
            </a:r>
            <a:r>
              <a:rPr lang="en-GB" dirty="0" err="1"/>
              <a:t>Polycythemia</a:t>
            </a:r>
            <a:r>
              <a:rPr lang="en-GB" dirty="0"/>
              <a:t>) .</a:t>
            </a:r>
          </a:p>
          <a:p>
            <a:pPr algn="r"/>
            <a:endParaRPr lang="en-GB" sz="1600" dirty="0"/>
          </a:p>
          <a:p>
            <a:pPr algn="r"/>
            <a:r>
              <a:rPr lang="en-GB" dirty="0"/>
              <a:t>2- </a:t>
            </a:r>
            <a:r>
              <a:rPr lang="ar-AE" dirty="0"/>
              <a:t>زيادة عدد الصفائح الدموية (</a:t>
            </a:r>
            <a:r>
              <a:rPr lang="en-GB" dirty="0"/>
              <a:t>Thrombocytosis) .</a:t>
            </a:r>
            <a:endParaRPr lang="ar-AE" dirty="0"/>
          </a:p>
          <a:p>
            <a:pPr algn="r"/>
            <a:endParaRPr lang="en-GB" sz="1600" dirty="0"/>
          </a:p>
          <a:p>
            <a:pPr algn="r"/>
            <a:r>
              <a:rPr lang="en-GB" dirty="0"/>
              <a:t>3- </a:t>
            </a:r>
            <a:r>
              <a:rPr lang="ar-AE" dirty="0"/>
              <a:t>زيادة نسبة بروتين جاماجلوبيولين (</a:t>
            </a:r>
            <a:r>
              <a:rPr lang="en-GB" dirty="0" err="1"/>
              <a:t>Hypergammaglobulinemia</a:t>
            </a:r>
            <a:r>
              <a:rPr lang="en-GB" dirty="0"/>
              <a:t>) .</a:t>
            </a:r>
          </a:p>
          <a:p>
            <a:pPr algn="r"/>
            <a:endParaRPr lang="en-GB" sz="1600" dirty="0"/>
          </a:p>
          <a:p>
            <a:pPr algn="r"/>
            <a:r>
              <a:rPr lang="en-GB" dirty="0"/>
              <a:t>- </a:t>
            </a:r>
            <a:r>
              <a:rPr lang="ar-AE" dirty="0"/>
              <a:t>أو نتيجة بطء مرور الدم في الأوعية الدموية مما يؤدى إلى حدوث الجلطات .</a:t>
            </a:r>
          </a:p>
          <a:p>
            <a:pPr algn="r"/>
            <a:endParaRPr lang="ar-AE" sz="1600" dirty="0"/>
          </a:p>
          <a:p>
            <a:pPr algn="r"/>
            <a:r>
              <a:rPr lang="ar-AE" dirty="0"/>
              <a:t>ب‌- نتيجة تحرك الجلطات وثبوتها فى أمكان ما </a:t>
            </a:r>
          </a:p>
          <a:p>
            <a:pPr algn="r"/>
            <a:endParaRPr lang="ar-AE" sz="1600" dirty="0"/>
          </a:p>
          <a:p>
            <a:pPr algn="r"/>
            <a:r>
              <a:rPr lang="ar-AE" dirty="0"/>
              <a:t>بالمخ (</a:t>
            </a:r>
            <a:r>
              <a:rPr lang="en-GB" dirty="0"/>
              <a:t>Embolism)، </a:t>
            </a:r>
            <a:r>
              <a:rPr lang="ar-AE" dirty="0"/>
              <a:t>وقد يكون مصدر هذه </a:t>
            </a:r>
          </a:p>
          <a:p>
            <a:pPr algn="r"/>
            <a:endParaRPr lang="ar-AE" sz="1600" dirty="0"/>
          </a:p>
          <a:p>
            <a:pPr algn="r"/>
            <a:r>
              <a:rPr lang="ar-AE" dirty="0"/>
              <a:t>الجلطات المتحركة إما القلب أو الأوعية الطرفية .</a:t>
            </a:r>
          </a:p>
          <a:p>
            <a:pPr algn="r"/>
            <a:endParaRPr lang="ar-AE" sz="1600" dirty="0"/>
          </a:p>
        </p:txBody>
      </p:sp>
    </p:spTree>
    <p:extLst>
      <p:ext uri="{BB962C8B-B14F-4D97-AF65-F5344CB8AC3E}">
        <p14:creationId xmlns:p14="http://schemas.microsoft.com/office/powerpoint/2010/main" val="2438720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083969" cy="6924973"/>
          </a:xfrm>
          <a:prstGeom prst="rect">
            <a:avLst/>
          </a:prstGeom>
          <a:noFill/>
        </p:spPr>
        <p:txBody>
          <a:bodyPr wrap="square" rtlCol="0">
            <a:spAutoFit/>
          </a:bodyPr>
          <a:lstStyle/>
          <a:p>
            <a:pPr algn="r"/>
            <a:r>
              <a:rPr lang="ar-AE" dirty="0"/>
              <a:t>ت‌- نتيجة نزيف دموى فى أى طبقة من طبقات المخ ويكون ذلك بسبب :-</a:t>
            </a:r>
          </a:p>
          <a:p>
            <a:pPr algn="r"/>
            <a:endParaRPr lang="ar-AE" sz="900" dirty="0"/>
          </a:p>
          <a:p>
            <a:pPr algn="r"/>
            <a:r>
              <a:rPr lang="ar-AE" dirty="0"/>
              <a:t>- إرتفاع ضغط الدم .</a:t>
            </a:r>
          </a:p>
          <a:p>
            <a:pPr algn="r"/>
            <a:r>
              <a:rPr lang="ar-AE" dirty="0"/>
              <a:t>- إنفجار الإنتفاخات الموجودة بجدران الأوعية الدموية (</a:t>
            </a:r>
            <a:r>
              <a:rPr lang="en-GB" dirty="0"/>
              <a:t>Aneurysm) .</a:t>
            </a:r>
          </a:p>
          <a:p>
            <a:pPr algn="r"/>
            <a:r>
              <a:rPr lang="en-GB" dirty="0"/>
              <a:t>- </a:t>
            </a:r>
            <a:r>
              <a:rPr lang="ar-AE" dirty="0"/>
              <a:t>أمراض سيولة الدم (</a:t>
            </a:r>
            <a:r>
              <a:rPr lang="en-GB" dirty="0"/>
              <a:t>Haemophilia) .</a:t>
            </a:r>
          </a:p>
          <a:p>
            <a:pPr algn="r"/>
            <a:r>
              <a:rPr lang="en-GB" dirty="0"/>
              <a:t>- </a:t>
            </a:r>
            <a:r>
              <a:rPr lang="ar-AE" dirty="0"/>
              <a:t>الإصابات الدماغية (</a:t>
            </a:r>
            <a:r>
              <a:rPr lang="en-GB" dirty="0"/>
              <a:t>Cerebral trauma)</a:t>
            </a:r>
          </a:p>
          <a:p>
            <a:pPr algn="r"/>
            <a:endParaRPr lang="en-GB" sz="1200" dirty="0"/>
          </a:p>
          <a:p>
            <a:pPr algn="r"/>
            <a:r>
              <a:rPr lang="en-GB" dirty="0"/>
              <a:t>1-</a:t>
            </a:r>
            <a:r>
              <a:rPr lang="ar-AE" dirty="0"/>
              <a:t>ويحدث في معظم الأسباب الدموية موت لبعض الخلايا العصبية( </a:t>
            </a:r>
            <a:r>
              <a:rPr lang="en-GB" dirty="0"/>
              <a:t>infarction) </a:t>
            </a:r>
            <a:r>
              <a:rPr lang="ar-AE" dirty="0"/>
              <a:t>إذا انقطع الدم تماما عنها أو ضمور لبعضها إذا قل الدم الواصل إليها مما يؤدى إلى نقص التحكم في العضلات الإرادية لأحد الجانبين.</a:t>
            </a:r>
          </a:p>
          <a:p>
            <a:pPr algn="r"/>
            <a:endParaRPr lang="ar-AE" sz="1200" dirty="0"/>
          </a:p>
          <a:p>
            <a:pPr algn="r"/>
            <a:r>
              <a:rPr lang="ar-AE" dirty="0"/>
              <a:t>2- سبب بكتيرى (</a:t>
            </a:r>
            <a:r>
              <a:rPr lang="en-GB" dirty="0"/>
              <a:t>Infective) </a:t>
            </a:r>
            <a:r>
              <a:rPr lang="ar-AE" dirty="0"/>
              <a:t>مثل : خراج المخ (</a:t>
            </a:r>
            <a:r>
              <a:rPr lang="en-GB" dirty="0"/>
              <a:t>Brain abscess) .</a:t>
            </a:r>
          </a:p>
          <a:p>
            <a:pPr algn="r"/>
            <a:endParaRPr lang="en-GB" dirty="0"/>
          </a:p>
          <a:p>
            <a:pPr algn="r"/>
            <a:r>
              <a:rPr lang="en-GB" dirty="0"/>
              <a:t>3- </a:t>
            </a:r>
            <a:r>
              <a:rPr lang="ar-AE" dirty="0"/>
              <a:t>أورام المخ .</a:t>
            </a:r>
          </a:p>
          <a:p>
            <a:pPr algn="r"/>
            <a:endParaRPr lang="ar-AE" dirty="0"/>
          </a:p>
          <a:p>
            <a:pPr algn="r"/>
            <a:r>
              <a:rPr lang="ar-AE" dirty="0"/>
              <a:t>4- أسباب خلقية : كضمور المخ في الأطفال .</a:t>
            </a:r>
          </a:p>
          <a:p>
            <a:pPr algn="r"/>
            <a:endParaRPr lang="ar-AE" sz="1050" dirty="0"/>
          </a:p>
          <a:p>
            <a:pPr algn="r"/>
            <a:r>
              <a:rPr lang="ar-AE" dirty="0"/>
              <a:t>5- نفسي (</a:t>
            </a:r>
            <a:r>
              <a:rPr lang="en-GB" dirty="0"/>
              <a:t>Hysterical) .</a:t>
            </a:r>
          </a:p>
          <a:p>
            <a:pPr algn="r"/>
            <a:endParaRPr lang="en-GB" sz="900" dirty="0"/>
          </a:p>
          <a:p>
            <a:pPr algn="r"/>
            <a:r>
              <a:rPr lang="ar-AE" dirty="0"/>
              <a:t>أثر الحجامة على الشلل النصفي :</a:t>
            </a:r>
          </a:p>
          <a:p>
            <a:pPr algn="r"/>
            <a:endParaRPr lang="ar-AE" sz="1000" dirty="0"/>
          </a:p>
          <a:p>
            <a:pPr algn="r"/>
            <a:r>
              <a:rPr lang="ar-AE" dirty="0"/>
              <a:t>1- نتيجة تشريط الحجامة تفرز مادة (</a:t>
            </a:r>
            <a:r>
              <a:rPr lang="en-GB" dirty="0"/>
              <a:t>No) </a:t>
            </a:r>
            <a:r>
              <a:rPr lang="ar-AE" dirty="0"/>
              <a:t>نيتريك أكسيد والتي تعمل على :-</a:t>
            </a:r>
          </a:p>
          <a:p>
            <a:pPr algn="r"/>
            <a:endParaRPr lang="ar-AE" sz="1100" dirty="0"/>
          </a:p>
          <a:p>
            <a:pPr algn="r"/>
            <a:r>
              <a:rPr lang="ar-AE" dirty="0"/>
              <a:t>أ‌- إتساع الأوعية الدموية الدماغية مما يزيد من توارد الدم إلى خلايا المخ وزيادة نشاطها إذا كان بها مجرد ضمور نتيجة نقص توارد الدم لها أما إذا كانت الخلايا ماتت فلا تعود للعمل مرة أخرى .</a:t>
            </a:r>
          </a:p>
          <a:p>
            <a:pPr algn="r"/>
            <a:endParaRPr lang="ar-AE" sz="1100" dirty="0"/>
          </a:p>
          <a:p>
            <a:pPr algn="r"/>
            <a:r>
              <a:rPr lang="ar-AE" dirty="0"/>
              <a:t>ب‌- تعمل هذه المادة على تصنيع أوعية دموية جديدة فتعمل على توصيل الدم إلى الخلايا التي قل وصول الدم إليها .</a:t>
            </a:r>
          </a:p>
          <a:p>
            <a:pPr algn="r"/>
            <a:endParaRPr lang="ar-AE" sz="1050" dirty="0"/>
          </a:p>
          <a:p>
            <a:pPr algn="r"/>
            <a:r>
              <a:rPr lang="ar-AE" dirty="0"/>
              <a:t>2- يحدث نتيجة توسيع الأوعية الدموية في فروة الرأس (</a:t>
            </a:r>
            <a:r>
              <a:rPr lang="en-GB" dirty="0"/>
              <a:t>Scalp)</a:t>
            </a:r>
          </a:p>
        </p:txBody>
      </p:sp>
    </p:spTree>
    <p:extLst>
      <p:ext uri="{BB962C8B-B14F-4D97-AF65-F5344CB8AC3E}">
        <p14:creationId xmlns:p14="http://schemas.microsoft.com/office/powerpoint/2010/main" val="2402144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453460" y="163860"/>
            <a:ext cx="7738540" cy="65556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اليوم درسنا هام ويتعلق بفئة معينة من</a:t>
            </a:r>
            <a:endParaRPr kumimoji="0" lang="ar-AE"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الناس  ... وهو نوع الحالات التي تشعر بالألم</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والإعياء بعد جلسة الحجامة</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لماذا يزيد التعب عند بعض الحالات بعد العلاج بالحجامه</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3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لماذا قد يزيد التعب لدى بعض المرضى بعد اجراء الحجامه ؟؟</a:t>
            </a:r>
            <a:endPar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1 </a:t>
            </a: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ان يكون المريض يعاني من احد امراض المناعه الذاتيه</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*Autoimmune diseases*</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2 </a:t>
            </a: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ان يكون المريض يعاني من المرض النفسي وبخاصة</a:t>
            </a:r>
            <a:endPar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المرض النفسي الوهمي</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*Mental illness placebo*</a:t>
            </a: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من مس او سحر او عين</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او امراض الطاقات السلبيه</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3 </a:t>
            </a: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مريض بمرض يسمى الانعكاس السلبي للمورفين على الجسد</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Morphine Paradox</a:t>
            </a:r>
            <a:endParaRPr kumimoji="0" lang="ar-AE"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فهذا المريض يتأثر سلبا بالترامادول</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او المورفين ويحدث في جسده اعراضا لالم</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غير متوقع ؛لانه من المفترض ان تقوم</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الحجامه بالدور المسكن للالم ،،،الا ان نوع</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p>
        </p:txBody>
      </p:sp>
      <p:pic>
        <p:nvPicPr>
          <p:cNvPr id="4098" name="Picture 2" descr="https://ssl.gstatic.com/ui/v1/icons/mail/no_phot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8738" y="15624175"/>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6678593" cy="7094250"/>
          </a:xfrm>
          <a:prstGeom prst="rect">
            <a:avLst/>
          </a:prstGeom>
          <a:noFill/>
        </p:spPr>
        <p:txBody>
          <a:bodyPr wrap="square" rtlCol="0">
            <a:spAutoFit/>
          </a:bodyPr>
          <a:lstStyle/>
          <a:p>
            <a:pPr lvl="0" algn="r" defTabSz="914400" eaLnBrk="0" fontAlgn="base" hangingPunct="0">
              <a:spcBef>
                <a:spcPct val="0"/>
              </a:spcBef>
              <a:spcAft>
                <a:spcPct val="0"/>
              </a:spcAft>
            </a:pPr>
            <a:endParaRPr lang="en-US" altLang="en-US" sz="1100" dirty="0">
              <a:solidFill>
                <a:srgbClr val="222222"/>
              </a:solidFill>
              <a:latin typeface="Arial" panose="020B0604020202020204" pitchFamily="34" charset="0"/>
              <a:cs typeface="Arial" panose="020B0604020202020204" pitchFamily="34" charset="0"/>
            </a:endParaRPr>
          </a:p>
          <a:p>
            <a:pPr lvl="0" algn="r" defTabSz="914400" eaLnBrk="0" fontAlgn="base" hangingPunct="0">
              <a:spcBef>
                <a:spcPct val="0"/>
              </a:spcBef>
              <a:spcAft>
                <a:spcPct val="0"/>
              </a:spcAft>
            </a:pPr>
            <a:r>
              <a:rPr lang="ar-SA" altLang="en-US" dirty="0">
                <a:solidFill>
                  <a:srgbClr val="222222"/>
                </a:solidFill>
                <a:latin typeface="Arial" panose="020B0604020202020204" pitchFamily="34" charset="0"/>
                <a:cs typeface="Arial" panose="020B0604020202020204" pitchFamily="34" charset="0"/>
              </a:rPr>
              <a:t>المسكن هذا لا يتناسب مع حالة هذا</a:t>
            </a:r>
            <a:endParaRPr lang="ar-AE" altLang="en-US" dirty="0">
              <a:solidFill>
                <a:srgbClr val="222222"/>
              </a:solidFill>
              <a:latin typeface="Arial" panose="020B0604020202020204" pitchFamily="34" charset="0"/>
              <a:cs typeface="Arial" panose="020B0604020202020204" pitchFamily="34" charset="0"/>
            </a:endParaRPr>
          </a:p>
          <a:p>
            <a:pPr lvl="0" algn="r" defTabSz="914400" eaLnBrk="0" fontAlgn="base" hangingPunct="0">
              <a:spcBef>
                <a:spcPct val="0"/>
              </a:spcBef>
              <a:spcAft>
                <a:spcPct val="0"/>
              </a:spcAft>
            </a:pPr>
            <a:endParaRPr lang="en-US" altLang="en-US" dirty="0">
              <a:solidFill>
                <a:srgbClr val="222222"/>
              </a:solidFill>
              <a:latin typeface="Arial" panose="020B0604020202020204" pitchFamily="34" charset="0"/>
              <a:cs typeface="Arial" panose="020B0604020202020204" pitchFamily="34" charset="0"/>
            </a:endParaRPr>
          </a:p>
          <a:p>
            <a:pPr lvl="0" algn="r" defTabSz="914400" eaLnBrk="0" fontAlgn="base" hangingPunct="0">
              <a:spcBef>
                <a:spcPct val="0"/>
              </a:spcBef>
              <a:spcAft>
                <a:spcPct val="0"/>
              </a:spcAft>
            </a:pPr>
            <a:r>
              <a:rPr lang="ar-SA" altLang="en-US" dirty="0">
                <a:solidFill>
                  <a:srgbClr val="222222"/>
                </a:solidFill>
                <a:latin typeface="Arial" panose="020B0604020202020204" pitchFamily="34" charset="0"/>
                <a:cs typeface="Arial" panose="020B0604020202020204" pitchFamily="34" charset="0"/>
              </a:rPr>
              <a:t>المريض تحديدآ، بل ان المه يزيد</a:t>
            </a:r>
            <a:r>
              <a:rPr lang="en-US" altLang="en-US" dirty="0">
                <a:solidFill>
                  <a:srgbClr val="222222"/>
                </a:solidFill>
                <a:latin typeface="Arial" panose="020B0604020202020204" pitchFamily="34" charset="0"/>
                <a:cs typeface="Arial" panose="020B0604020202020204" pitchFamily="34" charset="0"/>
              </a:rPr>
              <a:t> </a:t>
            </a:r>
            <a:endParaRPr lang="ar-AE" altLang="en-US" dirty="0">
              <a:solidFill>
                <a:srgbClr val="222222"/>
              </a:solidFill>
              <a:latin typeface="Arial" panose="020B0604020202020204" pitchFamily="34" charset="0"/>
              <a:cs typeface="Arial" panose="020B0604020202020204" pitchFamily="34" charset="0"/>
            </a:endParaRPr>
          </a:p>
          <a:p>
            <a:pPr lvl="0" algn="r" defTabSz="914400" eaLnBrk="0" fontAlgn="base" hangingPunct="0">
              <a:spcBef>
                <a:spcPct val="0"/>
              </a:spcBef>
              <a:spcAft>
                <a:spcPct val="0"/>
              </a:spcAft>
            </a:pPr>
            <a:endParaRPr lang="ar-AE" altLang="en-US" sz="1100" dirty="0">
              <a:solidFill>
                <a:srgbClr val="222222"/>
              </a:solidFill>
              <a:cs typeface="Arial" panose="020B0604020202020204" pitchFamily="34" charset="0"/>
            </a:endParaRPr>
          </a:p>
          <a:p>
            <a:pPr lvl="0" algn="r" defTabSz="914400" eaLnBrk="0" fontAlgn="base" hangingPunct="0">
              <a:spcBef>
                <a:spcPct val="0"/>
              </a:spcBef>
              <a:spcAft>
                <a:spcPct val="0"/>
              </a:spcAft>
            </a:pPr>
            <a:r>
              <a:rPr lang="en-US" altLang="en-US" dirty="0">
                <a:solidFill>
                  <a:srgbClr val="222222"/>
                </a:solidFill>
                <a:latin typeface="Arial" panose="020B0604020202020204" pitchFamily="34" charset="0"/>
                <a:cs typeface="Arial" panose="020B0604020202020204" pitchFamily="34" charset="0"/>
              </a:rPr>
              <a:t> </a:t>
            </a:r>
            <a:r>
              <a:rPr lang="ar-SA" altLang="en-US" dirty="0">
                <a:solidFill>
                  <a:srgbClr val="222222"/>
                </a:solidFill>
                <a:latin typeface="Arial" panose="020B0604020202020204" pitchFamily="34" charset="0"/>
                <a:cs typeface="Arial" panose="020B0604020202020204" pitchFamily="34" charset="0"/>
              </a:rPr>
              <a:t>يزيد الالم عند المريض ان كان هناك خطأ في اختيار نوع العلاج</a:t>
            </a:r>
            <a:endParaRPr lang="en-US" altLang="en-US" dirty="0">
              <a:solidFill>
                <a:srgbClr val="222222"/>
              </a:solidFill>
              <a:latin typeface="Arial" panose="020B0604020202020204" pitchFamily="34" charset="0"/>
              <a:cs typeface="Arial" panose="020B0604020202020204" pitchFamily="34" charset="0"/>
            </a:endParaRPr>
          </a:p>
          <a:p>
            <a:pPr lvl="0" algn="r" defTabSz="914400" eaLnBrk="0" fontAlgn="base" hangingPunct="0">
              <a:spcBef>
                <a:spcPct val="0"/>
              </a:spcBef>
              <a:spcAft>
                <a:spcPct val="0"/>
              </a:spcAft>
            </a:pPr>
            <a:r>
              <a:rPr lang="ar-SA" altLang="en-US" dirty="0">
                <a:solidFill>
                  <a:srgbClr val="222222"/>
                </a:solidFill>
                <a:latin typeface="Arial" panose="020B0604020202020204" pitchFamily="34" charset="0"/>
                <a:cs typeface="Arial" panose="020B0604020202020204" pitchFamily="34" charset="0"/>
              </a:rPr>
              <a:t>فهذا يمتنع عن الحجامة والمساج وكل</a:t>
            </a:r>
            <a:r>
              <a:rPr lang="en-US" altLang="en-US" dirty="0">
                <a:solidFill>
                  <a:srgbClr val="222222"/>
                </a:solidFill>
                <a:latin typeface="Arial" panose="020B0604020202020204" pitchFamily="34" charset="0"/>
                <a:cs typeface="Arial" panose="020B0604020202020204" pitchFamily="34" charset="0"/>
              </a:rPr>
              <a:t> </a:t>
            </a:r>
          </a:p>
          <a:p>
            <a:pPr lvl="0" algn="r" defTabSz="914400" eaLnBrk="0" fontAlgn="base" hangingPunct="0">
              <a:spcBef>
                <a:spcPct val="0"/>
              </a:spcBef>
              <a:spcAft>
                <a:spcPct val="0"/>
              </a:spcAft>
            </a:pPr>
            <a:endParaRPr lang="en-US" altLang="en-US" dirty="0">
              <a:solidFill>
                <a:srgbClr val="222222"/>
              </a:solidFill>
              <a:latin typeface="Arial" panose="020B0604020202020204" pitchFamily="34" charset="0"/>
              <a:cs typeface="Arial" panose="020B0604020202020204" pitchFamily="34" charset="0"/>
            </a:endParaRPr>
          </a:p>
          <a:p>
            <a:pPr lvl="0" algn="r" defTabSz="914400" eaLnBrk="0" fontAlgn="base" hangingPunct="0">
              <a:spcBef>
                <a:spcPct val="0"/>
              </a:spcBef>
              <a:spcAft>
                <a:spcPct val="0"/>
              </a:spcAft>
            </a:pPr>
            <a:r>
              <a:rPr lang="ar-SA" altLang="en-US" dirty="0">
                <a:solidFill>
                  <a:srgbClr val="222222"/>
                </a:solidFill>
                <a:latin typeface="Arial" panose="020B0604020202020204" pitchFamily="34" charset="0"/>
                <a:cs typeface="Arial" panose="020B0604020202020204" pitchFamily="34" charset="0"/>
              </a:rPr>
              <a:t>العلاجات التى من شأنها انتاج المورفين في الجسد</a:t>
            </a:r>
            <a:r>
              <a:rPr lang="en-US" altLang="en-US" dirty="0">
                <a:solidFill>
                  <a:srgbClr val="222222"/>
                </a:solidFill>
                <a:latin typeface="Arial" panose="020B0604020202020204" pitchFamily="34" charset="0"/>
                <a:cs typeface="Arial" panose="020B0604020202020204" pitchFamily="34" charset="0"/>
              </a:rPr>
              <a:t> </a:t>
            </a:r>
          </a:p>
          <a:p>
            <a:pPr lvl="0" algn="r" defTabSz="914400" eaLnBrk="0" fontAlgn="base" hangingPunct="0">
              <a:spcBef>
                <a:spcPct val="0"/>
              </a:spcBef>
              <a:spcAft>
                <a:spcPct val="0"/>
              </a:spcAft>
            </a:pPr>
            <a:r>
              <a:rPr lang="en-US" altLang="en-US" dirty="0">
                <a:solidFill>
                  <a:srgbClr val="222222"/>
                </a:solidFill>
                <a:latin typeface="Arial" panose="020B0604020202020204" pitchFamily="34" charset="0"/>
                <a:cs typeface="Arial" panose="020B0604020202020204" pitchFamily="34" charset="0"/>
              </a:rPr>
              <a:t>(</a:t>
            </a:r>
            <a:r>
              <a:rPr lang="ar-SA" altLang="en-US" dirty="0">
                <a:solidFill>
                  <a:srgbClr val="222222"/>
                </a:solidFill>
                <a:latin typeface="Arial" panose="020B0604020202020204" pitchFamily="34" charset="0"/>
                <a:cs typeface="Arial" panose="020B0604020202020204" pitchFamily="34" charset="0"/>
              </a:rPr>
              <a:t>وهي حالات نادره</a:t>
            </a:r>
            <a:r>
              <a:rPr lang="en-US" altLang="en-US" dirty="0">
                <a:solidFill>
                  <a:srgbClr val="222222"/>
                </a:solidFill>
                <a:latin typeface="Arial" panose="020B0604020202020204" pitchFamily="34" charset="0"/>
                <a:cs typeface="Arial" panose="020B0604020202020204" pitchFamily="34" charset="0"/>
              </a:rPr>
              <a:t>).</a:t>
            </a:r>
            <a:endParaRPr lang="ar-AE" altLang="en-US" dirty="0">
              <a:solidFill>
                <a:srgbClr val="222222"/>
              </a:solidFill>
              <a:latin typeface="Arial" panose="020B0604020202020204" pitchFamily="34" charset="0"/>
              <a:cs typeface="Arial" panose="020B0604020202020204" pitchFamily="34" charset="0"/>
            </a:endParaRPr>
          </a:p>
          <a:p>
            <a:pPr lvl="0" algn="r" defTabSz="914400" eaLnBrk="0" fontAlgn="base" hangingPunct="0">
              <a:spcBef>
                <a:spcPct val="0"/>
              </a:spcBef>
              <a:spcAft>
                <a:spcPct val="0"/>
              </a:spcAft>
            </a:pPr>
            <a:endParaRPr lang="en-US" altLang="en-US" dirty="0">
              <a:solidFill>
                <a:srgbClr val="222222"/>
              </a:solidFill>
              <a:latin typeface="Arial" panose="020B0604020202020204" pitchFamily="34" charset="0"/>
              <a:cs typeface="Arial" panose="020B0604020202020204" pitchFamily="34" charset="0"/>
            </a:endParaRPr>
          </a:p>
          <a:p>
            <a:pPr lvl="0" algn="r" defTabSz="914400" eaLnBrk="0" fontAlgn="base" hangingPunct="0">
              <a:spcBef>
                <a:spcPct val="0"/>
              </a:spcBef>
              <a:spcAft>
                <a:spcPct val="0"/>
              </a:spcAft>
            </a:pPr>
            <a:r>
              <a:rPr lang="ar-SA" altLang="en-US" dirty="0">
                <a:solidFill>
                  <a:srgbClr val="222222"/>
                </a:solidFill>
                <a:latin typeface="Arial" panose="020B0604020202020204" pitchFamily="34" charset="0"/>
                <a:cs typeface="Arial" panose="020B0604020202020204" pitchFamily="34" charset="0"/>
              </a:rPr>
              <a:t>فقد تحتاج بعض النقاط الى *تفريغ</a:t>
            </a:r>
            <a:r>
              <a:rPr lang="en-US" altLang="en-US" dirty="0">
                <a:solidFill>
                  <a:srgbClr val="222222"/>
                </a:solidFill>
                <a:latin typeface="Arial" panose="020B0604020202020204" pitchFamily="34" charset="0"/>
                <a:cs typeface="Arial" panose="020B0604020202020204" pitchFamily="34" charset="0"/>
              </a:rPr>
              <a:t>* </a:t>
            </a:r>
          </a:p>
          <a:p>
            <a:pPr lvl="0" algn="r" defTabSz="914400" eaLnBrk="0" fontAlgn="base" hangingPunct="0">
              <a:spcBef>
                <a:spcPct val="0"/>
              </a:spcBef>
              <a:spcAft>
                <a:spcPct val="0"/>
              </a:spcAft>
            </a:pPr>
            <a:endParaRPr lang="en-US" altLang="en-US" dirty="0">
              <a:solidFill>
                <a:srgbClr val="222222"/>
              </a:solidFill>
              <a:latin typeface="Arial" panose="020B0604020202020204" pitchFamily="34" charset="0"/>
              <a:cs typeface="Arial" panose="020B0604020202020204" pitchFamily="34" charset="0"/>
            </a:endParaRPr>
          </a:p>
          <a:p>
            <a:pPr lvl="0" algn="r" defTabSz="914400" eaLnBrk="0" fontAlgn="base" hangingPunct="0">
              <a:spcBef>
                <a:spcPct val="0"/>
              </a:spcBef>
              <a:spcAft>
                <a:spcPct val="0"/>
              </a:spcAft>
            </a:pPr>
            <a:r>
              <a:rPr lang="ar-SA" altLang="en-US" dirty="0">
                <a:solidFill>
                  <a:srgbClr val="222222"/>
                </a:solidFill>
                <a:latin typeface="Arial" panose="020B0604020202020204" pitchFamily="34" charset="0"/>
                <a:cs typeface="Arial" panose="020B0604020202020204" pitchFamily="34" charset="0"/>
              </a:rPr>
              <a:t>بالحجامه الدمويه في حين ان نقاط اخرى قد</a:t>
            </a:r>
            <a:r>
              <a:rPr lang="en-US" altLang="en-US" dirty="0">
                <a:solidFill>
                  <a:srgbClr val="222222"/>
                </a:solidFill>
                <a:latin typeface="Arial" panose="020B0604020202020204" pitchFamily="34" charset="0"/>
                <a:cs typeface="Arial" panose="020B0604020202020204" pitchFamily="34" charset="0"/>
              </a:rPr>
              <a:t> </a:t>
            </a:r>
            <a:br>
              <a:rPr lang="en-US" altLang="en-US" dirty="0">
                <a:solidFill>
                  <a:srgbClr val="222222"/>
                </a:solidFill>
                <a:latin typeface="Arial" panose="020B0604020202020204" pitchFamily="34" charset="0"/>
                <a:cs typeface="Arial" panose="020B0604020202020204" pitchFamily="34" charset="0"/>
              </a:rPr>
            </a:br>
            <a:endParaRPr lang="en-US" altLang="en-US" dirty="0">
              <a:solidFill>
                <a:srgbClr val="222222"/>
              </a:solidFill>
              <a:latin typeface="Arial" panose="020B0604020202020204" pitchFamily="34" charset="0"/>
              <a:cs typeface="Arial" panose="020B0604020202020204" pitchFamily="34" charset="0"/>
            </a:endParaRPr>
          </a:p>
          <a:p>
            <a:pPr lvl="0" algn="r" defTabSz="914400" eaLnBrk="0" fontAlgn="base" hangingPunct="0">
              <a:spcBef>
                <a:spcPct val="0"/>
              </a:spcBef>
              <a:spcAft>
                <a:spcPct val="0"/>
              </a:spcAft>
            </a:pPr>
            <a:r>
              <a:rPr lang="ar-SA" altLang="en-US" dirty="0">
                <a:solidFill>
                  <a:srgbClr val="222222"/>
                </a:solidFill>
                <a:latin typeface="Arial" panose="020B0604020202020204" pitchFamily="34" charset="0"/>
                <a:cs typeface="Arial" panose="020B0604020202020204" pitchFamily="34" charset="0"/>
              </a:rPr>
              <a:t>تحتاج الى *شحن*من خلال معرفة تعبير</a:t>
            </a:r>
            <a:r>
              <a:rPr lang="en-US" altLang="en-US" dirty="0">
                <a:solidFill>
                  <a:srgbClr val="222222"/>
                </a:solidFill>
                <a:latin typeface="Arial" panose="020B0604020202020204" pitchFamily="34" charset="0"/>
                <a:cs typeface="Arial" panose="020B0604020202020204" pitchFamily="34" charset="0"/>
              </a:rPr>
              <a:t> </a:t>
            </a:r>
          </a:p>
          <a:p>
            <a:pPr lvl="0" algn="r" defTabSz="914400" eaLnBrk="0" fontAlgn="base" hangingPunct="0">
              <a:spcBef>
                <a:spcPct val="0"/>
              </a:spcBef>
              <a:spcAft>
                <a:spcPct val="0"/>
              </a:spcAft>
            </a:pPr>
            <a:endParaRPr lang="en-US" altLang="en-US" dirty="0">
              <a:solidFill>
                <a:srgbClr val="222222"/>
              </a:solidFill>
              <a:latin typeface="Arial" panose="020B0604020202020204" pitchFamily="34" charset="0"/>
              <a:cs typeface="Arial" panose="020B0604020202020204" pitchFamily="34" charset="0"/>
            </a:endParaRPr>
          </a:p>
          <a:p>
            <a:pPr lvl="0" algn="r" defTabSz="914400" eaLnBrk="0" fontAlgn="base" hangingPunct="0">
              <a:spcBef>
                <a:spcPct val="0"/>
              </a:spcBef>
              <a:spcAft>
                <a:spcPct val="0"/>
              </a:spcAft>
            </a:pPr>
            <a:r>
              <a:rPr lang="ar-SA" altLang="en-US" dirty="0">
                <a:solidFill>
                  <a:srgbClr val="222222"/>
                </a:solidFill>
                <a:latin typeface="Arial" panose="020B0604020202020204" pitchFamily="34" charset="0"/>
                <a:cs typeface="Arial" panose="020B0604020202020204" pitchFamily="34" charset="0"/>
              </a:rPr>
              <a:t>الجسم بالالوان الجلديه *الدلالات</a:t>
            </a:r>
            <a:r>
              <a:rPr lang="en-US" altLang="en-US" dirty="0">
                <a:solidFill>
                  <a:srgbClr val="222222"/>
                </a:solidFill>
                <a:latin typeface="Arial" panose="020B0604020202020204" pitchFamily="34" charset="0"/>
                <a:cs typeface="Arial" panose="020B0604020202020204" pitchFamily="34" charset="0"/>
              </a:rPr>
              <a:t> </a:t>
            </a:r>
          </a:p>
          <a:p>
            <a:pPr lvl="0" algn="r" defTabSz="914400" eaLnBrk="0" fontAlgn="base" hangingPunct="0">
              <a:spcBef>
                <a:spcPct val="0"/>
              </a:spcBef>
              <a:spcAft>
                <a:spcPct val="0"/>
              </a:spcAft>
            </a:pPr>
            <a:endParaRPr lang="en-US" altLang="en-US" dirty="0">
              <a:solidFill>
                <a:srgbClr val="222222"/>
              </a:solidFill>
              <a:latin typeface="Arial" panose="020B0604020202020204" pitchFamily="34" charset="0"/>
              <a:cs typeface="Arial" panose="020B0604020202020204" pitchFamily="34" charset="0"/>
            </a:endParaRPr>
          </a:p>
          <a:p>
            <a:pPr lvl="0" algn="r" defTabSz="914400" eaLnBrk="0" fontAlgn="base" hangingPunct="0">
              <a:spcBef>
                <a:spcPct val="0"/>
              </a:spcBef>
              <a:spcAft>
                <a:spcPct val="0"/>
              </a:spcAft>
            </a:pPr>
            <a:r>
              <a:rPr lang="ar-SA" altLang="en-US" dirty="0">
                <a:solidFill>
                  <a:srgbClr val="222222"/>
                </a:solidFill>
                <a:latin typeface="Arial" panose="020B0604020202020204" pitchFamily="34" charset="0"/>
                <a:cs typeface="Arial" panose="020B0604020202020204" pitchFamily="34" charset="0"/>
              </a:rPr>
              <a:t>التشخيصيه للجلد* ،،وبحدوث الخطأ في</a:t>
            </a:r>
            <a:r>
              <a:rPr lang="en-US" altLang="en-US" dirty="0">
                <a:solidFill>
                  <a:srgbClr val="222222"/>
                </a:solidFill>
                <a:latin typeface="Arial" panose="020B0604020202020204" pitchFamily="34" charset="0"/>
                <a:cs typeface="Arial" panose="020B0604020202020204" pitchFamily="34" charset="0"/>
              </a:rPr>
              <a:t> </a:t>
            </a:r>
          </a:p>
          <a:p>
            <a:pPr lvl="0" algn="r" defTabSz="914400" eaLnBrk="0" fontAlgn="base" hangingPunct="0">
              <a:spcBef>
                <a:spcPct val="0"/>
              </a:spcBef>
              <a:spcAft>
                <a:spcPct val="0"/>
              </a:spcAft>
            </a:pPr>
            <a:endParaRPr lang="en-US" altLang="en-US" dirty="0">
              <a:solidFill>
                <a:srgbClr val="222222"/>
              </a:solidFill>
              <a:latin typeface="Arial" panose="020B0604020202020204" pitchFamily="34" charset="0"/>
              <a:cs typeface="Arial" panose="020B0604020202020204" pitchFamily="34" charset="0"/>
            </a:endParaRPr>
          </a:p>
          <a:p>
            <a:pPr lvl="0" algn="r" defTabSz="914400" eaLnBrk="0" fontAlgn="base" hangingPunct="0">
              <a:spcBef>
                <a:spcPct val="0"/>
              </a:spcBef>
              <a:spcAft>
                <a:spcPct val="0"/>
              </a:spcAft>
            </a:pPr>
            <a:r>
              <a:rPr lang="ar-SA" altLang="en-US" dirty="0">
                <a:solidFill>
                  <a:srgbClr val="222222"/>
                </a:solidFill>
                <a:latin typeface="Arial" panose="020B0604020202020204" pitchFamily="34" charset="0"/>
                <a:cs typeface="Arial" panose="020B0604020202020204" pitchFamily="34" charset="0"/>
              </a:rPr>
              <a:t>توجيه دفة العلاج يعود الألم سريعا او أنه لا يكاد يزول</a:t>
            </a:r>
            <a:r>
              <a:rPr lang="en-US" altLang="en-US" dirty="0">
                <a:solidFill>
                  <a:srgbClr val="222222"/>
                </a:solidFill>
                <a:latin typeface="Arial" panose="020B0604020202020204" pitchFamily="34" charset="0"/>
                <a:cs typeface="Arial" panose="020B0604020202020204" pitchFamily="34" charset="0"/>
              </a:rPr>
              <a:t> .</a:t>
            </a:r>
          </a:p>
          <a:p>
            <a:pPr lvl="0" defTabSz="914400" eaLnBrk="0" fontAlgn="base" hangingPunct="0">
              <a:spcBef>
                <a:spcPct val="0"/>
              </a:spcBef>
              <a:spcAft>
                <a:spcPct val="0"/>
              </a:spcAft>
            </a:pPr>
            <a:endParaRPr lang="en-US" altLang="en-US" dirty="0">
              <a:solidFill>
                <a:srgbClr val="222222"/>
              </a:solidFill>
              <a:latin typeface="Arial" panose="020B0604020202020204" pitchFamily="34" charset="0"/>
              <a:cs typeface="Arial" panose="020B0604020202020204" pitchFamily="34" charset="0"/>
            </a:endParaRPr>
          </a:p>
          <a:p>
            <a:pPr lvl="0" defTabSz="914400" eaLnBrk="0" fontAlgn="base" hangingPunct="0">
              <a:spcBef>
                <a:spcPct val="0"/>
              </a:spcBef>
              <a:spcAft>
                <a:spcPct val="0"/>
              </a:spcAft>
            </a:pPr>
            <a:r>
              <a:rPr lang="ar-SA" altLang="en-US" dirty="0">
                <a:solidFill>
                  <a:srgbClr val="222222"/>
                </a:solidFill>
                <a:latin typeface="Arial" panose="020B0604020202020204" pitchFamily="34" charset="0"/>
                <a:cs typeface="Arial" panose="020B0604020202020204" pitchFamily="34" charset="0"/>
              </a:rPr>
              <a:t>أسأل الله ان يبارك في كل من علمني حرفا في هذا المقال</a:t>
            </a:r>
            <a:r>
              <a:rPr lang="en-US" altLang="en-US" dirty="0">
                <a:solidFill>
                  <a:srgbClr val="222222"/>
                </a:solidFill>
                <a:latin typeface="Arial" panose="020B0604020202020204" pitchFamily="34" charset="0"/>
                <a:cs typeface="Arial" panose="020B0604020202020204" pitchFamily="34" charset="0"/>
              </a:rPr>
              <a:t> </a:t>
            </a:r>
          </a:p>
          <a:p>
            <a:pPr lvl="0" defTabSz="914400" eaLnBrk="0" fontAlgn="base" hangingPunct="0">
              <a:spcBef>
                <a:spcPct val="0"/>
              </a:spcBef>
              <a:spcAft>
                <a:spcPct val="0"/>
              </a:spcAft>
            </a:pPr>
            <a:r>
              <a:rPr lang="ar-SA" altLang="en-US" dirty="0">
                <a:solidFill>
                  <a:srgbClr val="222222"/>
                </a:solidFill>
                <a:latin typeface="Arial" panose="020B0604020202020204" pitchFamily="34" charset="0"/>
                <a:cs typeface="Arial" panose="020B0604020202020204" pitchFamily="34" charset="0"/>
              </a:rPr>
              <a:t>د.محمود شعراوي _د.احمد صالح</a:t>
            </a:r>
            <a:endParaRPr lang="en-US" altLang="en-US" dirty="0">
              <a:solidFill>
                <a:srgbClr val="222222"/>
              </a:solidFill>
              <a:latin typeface="Arial" panose="020B0604020202020204" pitchFamily="34" charset="0"/>
              <a:cs typeface="Arial" panose="020B0604020202020204" pitchFamily="34" charset="0"/>
            </a:endParaRPr>
          </a:p>
          <a:p>
            <a:pPr lvl="0" defTabSz="914400" eaLnBrk="0" fontAlgn="base" hangingPunct="0">
              <a:spcBef>
                <a:spcPct val="0"/>
              </a:spcBef>
              <a:spcAft>
                <a:spcPct val="0"/>
              </a:spcAft>
            </a:pPr>
            <a:r>
              <a:rPr lang="en-US" altLang="en-US" dirty="0">
                <a:solidFill>
                  <a:srgbClr val="222222"/>
                </a:solidFill>
                <a:latin typeface="Roboto"/>
              </a:rPr>
              <a:t> </a:t>
            </a:r>
            <a:r>
              <a:rPr lang="en-US" altLang="en-US" sz="1900" dirty="0">
                <a:solidFill>
                  <a:srgbClr val="222222"/>
                </a:solidFill>
                <a:latin typeface="Roboto"/>
              </a:rPr>
              <a:t> </a:t>
            </a:r>
            <a:r>
              <a:rPr lang="en-US" altLang="en-US" dirty="0">
                <a:solidFill>
                  <a:srgbClr val="222222"/>
                </a:solidFill>
                <a:latin typeface="Roboto"/>
              </a:rPr>
              <a:t>            </a:t>
            </a:r>
          </a:p>
        </p:txBody>
      </p:sp>
      <p:cxnSp>
        <p:nvCxnSpPr>
          <p:cNvPr id="7" name="Straight Connector 6"/>
          <p:cNvCxnSpPr/>
          <p:nvPr/>
        </p:nvCxnSpPr>
        <p:spPr>
          <a:xfrm>
            <a:off x="6817489" y="25360"/>
            <a:ext cx="34724" cy="683264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99969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50735" y="0"/>
            <a:ext cx="7041266" cy="6894195"/>
          </a:xfrm>
          <a:prstGeom prst="rect">
            <a:avLst/>
          </a:prstGeom>
          <a:noFill/>
        </p:spPr>
        <p:txBody>
          <a:bodyPr wrap="square" rtlCol="0">
            <a:spAutoFit/>
          </a:bodyPr>
          <a:lstStyle/>
          <a:p>
            <a:pPr algn="r"/>
            <a:r>
              <a:rPr lang="ar-AE" b="1" dirty="0"/>
              <a:t>تجنب الحجامة خلف الركبة </a:t>
            </a:r>
            <a:r>
              <a:rPr lang="ar-AE" sz="1600" dirty="0"/>
              <a:t>*</a:t>
            </a:r>
          </a:p>
          <a:p>
            <a:pPr algn="r"/>
            <a:endParaRPr lang="ar-AE" sz="1600" dirty="0"/>
          </a:p>
          <a:p>
            <a:pPr algn="r"/>
            <a:r>
              <a:rPr lang="ar-AE" sz="1600" dirty="0"/>
              <a:t>تُعتبر منطقة خلف الركبة من المواضع </a:t>
            </a:r>
          </a:p>
          <a:p>
            <a:pPr algn="r"/>
            <a:endParaRPr lang="ar-AE" sz="1600" dirty="0"/>
          </a:p>
          <a:p>
            <a:pPr algn="r"/>
            <a:r>
              <a:rPr lang="ar-AE" sz="1600" dirty="0"/>
              <a:t>الممنوعة والمحظورة في الحجامة عند كثير </a:t>
            </a:r>
          </a:p>
          <a:p>
            <a:pPr algn="r"/>
            <a:endParaRPr lang="ar-AE" sz="1600" dirty="0"/>
          </a:p>
          <a:p>
            <a:pPr algn="r"/>
            <a:r>
              <a:rPr lang="ar-AE" sz="1600" dirty="0"/>
              <a:t>من أطباء وحجامي العرب ... وإن كان هناك </a:t>
            </a:r>
          </a:p>
          <a:p>
            <a:pPr algn="r"/>
            <a:endParaRPr lang="ar-AE" sz="1600" dirty="0"/>
          </a:p>
          <a:p>
            <a:pPr algn="r"/>
            <a:r>
              <a:rPr lang="ar-AE" sz="1600" dirty="0"/>
              <a:t>من يقوم بتحجيمها ... لكن نحن نأخذ بالأحوط </a:t>
            </a:r>
          </a:p>
          <a:p>
            <a:pPr algn="r"/>
            <a:endParaRPr lang="ar-AE" sz="1600" dirty="0"/>
          </a:p>
          <a:p>
            <a:pPr algn="r"/>
            <a:r>
              <a:rPr lang="ar-AE" sz="1600" dirty="0"/>
              <a:t>والأفضل لعامة الناس وأغلبيتهم</a:t>
            </a:r>
          </a:p>
          <a:p>
            <a:pPr algn="r"/>
            <a:endParaRPr lang="ar-AE" sz="1200" dirty="0"/>
          </a:p>
          <a:p>
            <a:pPr algn="r"/>
            <a:r>
              <a:rPr lang="ar-AE" sz="1600" dirty="0"/>
              <a:t>•كيف لا ؟ وهي تحوي تلك المنطقة على </a:t>
            </a:r>
          </a:p>
          <a:p>
            <a:pPr algn="r"/>
            <a:endParaRPr lang="ar-AE" sz="1000" dirty="0"/>
          </a:p>
          <a:p>
            <a:pPr algn="r"/>
            <a:r>
              <a:rPr lang="ar-AE" sz="1600" dirty="0"/>
              <a:t>عروق دقيقة ... لذلك تجنب حجامتها من باب </a:t>
            </a:r>
          </a:p>
          <a:p>
            <a:pPr algn="r"/>
            <a:endParaRPr lang="ar-AE" sz="1200" dirty="0"/>
          </a:p>
          <a:p>
            <a:pPr algn="r"/>
            <a:r>
              <a:rPr lang="ar-AE" sz="1600" dirty="0"/>
              <a:t>أولى ... بالأخص لمبتدئي طب الحجامة</a:t>
            </a:r>
          </a:p>
          <a:p>
            <a:pPr algn="r"/>
            <a:endParaRPr lang="ar-AE" sz="1600" dirty="0"/>
          </a:p>
          <a:p>
            <a:pPr algn="r"/>
            <a:r>
              <a:rPr lang="ar-AE" sz="1600" dirty="0"/>
              <a:t>•وتلك النقطة هي معروفة في الطب الصيني في نفعها لكثير من الامراض وهذا بالنسبة </a:t>
            </a:r>
          </a:p>
          <a:p>
            <a:pPr algn="r"/>
            <a:endParaRPr lang="ar-AE" sz="1100" dirty="0"/>
          </a:p>
          <a:p>
            <a:pPr algn="r"/>
            <a:r>
              <a:rPr lang="ar-AE" sz="1600" dirty="0"/>
              <a:t>للوخز بالإبر ... لكن مايهمنا هنا كحجامين هو حماية المحتجم من أدنى ضرر قد يحصل لديه </a:t>
            </a:r>
          </a:p>
          <a:p>
            <a:pPr algn="r"/>
            <a:endParaRPr lang="ar-AE" sz="900" dirty="0"/>
          </a:p>
          <a:p>
            <a:pPr algn="r"/>
            <a:r>
              <a:rPr lang="ar-AE" sz="1600" dirty="0"/>
              <a:t>نتيجة حجامة تلك المنطقة الحساسة ..،</a:t>
            </a:r>
          </a:p>
          <a:p>
            <a:pPr algn="r"/>
            <a:endParaRPr lang="ar-AE" sz="1000" dirty="0"/>
          </a:p>
          <a:p>
            <a:pPr algn="r"/>
            <a:r>
              <a:rPr lang="ar-AE" sz="1600" dirty="0"/>
              <a:t>فقد يكون بتحجيمها قطع لعِرق ما لاقدّر </a:t>
            </a:r>
          </a:p>
          <a:p>
            <a:pPr algn="r"/>
            <a:endParaRPr lang="ar-AE" sz="1600" dirty="0"/>
          </a:p>
          <a:p>
            <a:pPr algn="r"/>
            <a:r>
              <a:rPr lang="ar-AE" sz="1600" dirty="0"/>
              <a:t>الله ... لذلك تجنب حجامتها من باب أولى</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50734" cy="6858000"/>
          </a:xfrm>
          <a:prstGeom prst="rect">
            <a:avLst/>
          </a:prstGeom>
        </p:spPr>
      </p:pic>
    </p:spTree>
    <p:extLst>
      <p:ext uri="{BB962C8B-B14F-4D97-AF65-F5344CB8AC3E}">
        <p14:creationId xmlns:p14="http://schemas.microsoft.com/office/powerpoint/2010/main" val="1360653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04030" y="0"/>
            <a:ext cx="5987970" cy="6740307"/>
          </a:xfrm>
          <a:prstGeom prst="rect">
            <a:avLst/>
          </a:prstGeom>
          <a:noFill/>
        </p:spPr>
        <p:txBody>
          <a:bodyPr wrap="square" rtlCol="0">
            <a:spAutoFit/>
          </a:bodyPr>
          <a:lstStyle/>
          <a:p>
            <a:pPr algn="r"/>
            <a:r>
              <a:rPr lang="ar-AE" dirty="0"/>
              <a:t>*</a:t>
            </a:r>
            <a:r>
              <a:rPr lang="ar-AE" b="1" dirty="0"/>
              <a:t>قواعد هامة في الحجامة :*</a:t>
            </a:r>
          </a:p>
          <a:p>
            <a:pPr algn="r"/>
            <a:endParaRPr lang="ar-AE" dirty="0"/>
          </a:p>
          <a:p>
            <a:pPr algn="r"/>
            <a:r>
              <a:rPr lang="ar-AE" dirty="0"/>
              <a:t>1) تهيئة الاماكن الباردة عن طريق التدليك من10 الى 15دقيقة</a:t>
            </a:r>
            <a:br>
              <a:rPr lang="ar-AE" dirty="0"/>
            </a:br>
            <a:endParaRPr lang="ar-AE" dirty="0"/>
          </a:p>
          <a:p>
            <a:pPr algn="r"/>
            <a:r>
              <a:rPr lang="ar-AE" dirty="0"/>
              <a:t>2) عمل الحجامة على الاماكن المحتقنة</a:t>
            </a:r>
          </a:p>
          <a:p>
            <a:pPr algn="r"/>
            <a:endParaRPr lang="ar-AE" dirty="0"/>
          </a:p>
          <a:p>
            <a:pPr algn="r"/>
            <a:r>
              <a:rPr lang="ar-AE" dirty="0"/>
              <a:t>3) الصيام من ساعتين الى3ساعات قبل الحجامة </a:t>
            </a:r>
          </a:p>
          <a:p>
            <a:pPr algn="r"/>
            <a:endParaRPr lang="ar-AE" dirty="0"/>
          </a:p>
          <a:p>
            <a:pPr algn="r"/>
            <a:r>
              <a:rPr lang="ar-AE" dirty="0"/>
              <a:t>4) عدم بذل جهد عضلي بعد الحجامة</a:t>
            </a:r>
          </a:p>
          <a:p>
            <a:pPr algn="r"/>
            <a:endParaRPr lang="ar-AE" dirty="0"/>
          </a:p>
          <a:p>
            <a:pPr algn="r"/>
            <a:r>
              <a:rPr lang="ar-AE" dirty="0"/>
              <a:t>5) الامتناع عن التدخين والكحوليات قبل الحجامة </a:t>
            </a:r>
          </a:p>
          <a:p>
            <a:pPr algn="r"/>
            <a:endParaRPr lang="ar-AE" dirty="0"/>
          </a:p>
          <a:p>
            <a:pPr algn="r"/>
            <a:r>
              <a:rPr lang="ar-AE" dirty="0"/>
              <a:t>6) تناول وجبة خفيفة بعد الحجامة</a:t>
            </a:r>
          </a:p>
          <a:p>
            <a:pPr algn="r"/>
            <a:endParaRPr lang="ar-AE" dirty="0"/>
          </a:p>
          <a:p>
            <a:pPr algn="r"/>
            <a:r>
              <a:rPr lang="ar-AE" dirty="0"/>
              <a:t>7) الدعاء بالشفاء من الحاجم والمحتجم</a:t>
            </a:r>
          </a:p>
          <a:p>
            <a:pPr algn="r"/>
            <a:endParaRPr lang="ar-AE" dirty="0"/>
          </a:p>
          <a:p>
            <a:pPr algn="r"/>
            <a:r>
              <a:rPr lang="ar-AE" dirty="0"/>
              <a:t>8) سماع الرقية الشرعية  قبل الحجامة بايام مع المحافظة على الرقية قبل الحجامة واثنائها</a:t>
            </a:r>
          </a:p>
          <a:p>
            <a:pPr algn="r"/>
            <a:endParaRPr lang="ar-AE" dirty="0"/>
          </a:p>
          <a:p>
            <a:pPr algn="r"/>
            <a:r>
              <a:rPr lang="ar-AE" dirty="0"/>
              <a:t>9) التعقيم لجسم المريض</a:t>
            </a:r>
          </a:p>
          <a:p>
            <a:pPr algn="r"/>
            <a:endParaRPr lang="ar-AE" dirty="0"/>
          </a:p>
          <a:p>
            <a:pPr algn="r"/>
            <a:r>
              <a:rPr lang="ar-AE" dirty="0"/>
              <a:t>10) وضع كاسات الحجامة في الاماكن المخصصة</a:t>
            </a:r>
          </a:p>
          <a:p>
            <a:pPr algn="r"/>
            <a:endParaRPr lang="ar-AE" dirty="0"/>
          </a:p>
          <a:p>
            <a:pPr algn="r"/>
            <a:r>
              <a:rPr lang="ar-AE" dirty="0"/>
              <a:t>11) التشريط السطحي  ثم اعادة  الكاسات </a:t>
            </a:r>
          </a:p>
        </p:txBody>
      </p:sp>
      <p:cxnSp>
        <p:nvCxnSpPr>
          <p:cNvPr id="7" name="Straight Connector 6"/>
          <p:cNvCxnSpPr/>
          <p:nvPr/>
        </p:nvCxnSpPr>
        <p:spPr>
          <a:xfrm>
            <a:off x="6204030" y="0"/>
            <a:ext cx="0" cy="6858000"/>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544010" y="553998"/>
            <a:ext cx="5208608" cy="6186309"/>
          </a:xfrm>
          <a:prstGeom prst="rect">
            <a:avLst/>
          </a:prstGeom>
          <a:noFill/>
        </p:spPr>
        <p:txBody>
          <a:bodyPr wrap="square" rtlCol="0">
            <a:spAutoFit/>
          </a:bodyPr>
          <a:lstStyle/>
          <a:p>
            <a:pPr algn="r"/>
            <a:r>
              <a:rPr lang="ar-AE" dirty="0"/>
              <a:t>12) نزع الكاسات بعد دقائق وعدم اطالة الفترة حتى لا يتعرض الجلد للاذى</a:t>
            </a:r>
          </a:p>
          <a:p>
            <a:pPr algn="r"/>
            <a:endParaRPr lang="ar-AE" dirty="0"/>
          </a:p>
          <a:p>
            <a:pPr algn="r"/>
            <a:r>
              <a:rPr lang="ar-AE" dirty="0"/>
              <a:t>13) تعقيم المواضع بعد نزع الكاسات</a:t>
            </a:r>
          </a:p>
          <a:p>
            <a:pPr algn="r"/>
            <a:endParaRPr lang="ar-AE" dirty="0"/>
          </a:p>
          <a:p>
            <a:pPr algn="r"/>
            <a:r>
              <a:rPr lang="ar-AE" dirty="0"/>
              <a:t>14) يستحب التكلم مع المريض للتاكد من عدم فقدان الوعي</a:t>
            </a:r>
          </a:p>
          <a:p>
            <a:pPr algn="r"/>
            <a:endParaRPr lang="ar-AE" dirty="0"/>
          </a:p>
          <a:p>
            <a:pPr algn="r"/>
            <a:r>
              <a:rPr lang="ar-AE" dirty="0"/>
              <a:t>15) في حالة الاغماء تنزع الكاسات ويمسح الجلد ونجعل المريض يستلقي ونرفع رجليه15سم حتى يفيق</a:t>
            </a:r>
          </a:p>
          <a:p>
            <a:pPr algn="r"/>
            <a:endParaRPr lang="ar-AE" dirty="0"/>
          </a:p>
          <a:p>
            <a:pPr algn="r"/>
            <a:r>
              <a:rPr lang="ar-AE" dirty="0"/>
              <a:t>16) يمنع حجم المريض على كرسي خشية سقوطه أثناء  الحجامة </a:t>
            </a:r>
          </a:p>
          <a:p>
            <a:pPr algn="r"/>
            <a:endParaRPr lang="ar-AE" dirty="0"/>
          </a:p>
          <a:p>
            <a:pPr algn="r"/>
            <a:r>
              <a:rPr lang="ar-AE" dirty="0"/>
              <a:t>17) اذا اراد المريض الاغتسال لا يستخدم مواد كاوية</a:t>
            </a:r>
          </a:p>
          <a:p>
            <a:pPr algn="r"/>
            <a:endParaRPr lang="ar-AE" dirty="0"/>
          </a:p>
          <a:p>
            <a:pPr algn="r"/>
            <a:r>
              <a:rPr lang="ar-AE" dirty="0"/>
              <a:t>18) يمنع من منتجات الالبان مدة3ايام</a:t>
            </a:r>
          </a:p>
          <a:p>
            <a:pPr algn="r"/>
            <a:r>
              <a:rPr lang="ar-AE" dirty="0"/>
              <a:t> يتناول وجبة خفيفة </a:t>
            </a:r>
          </a:p>
          <a:p>
            <a:pPr algn="r"/>
            <a:endParaRPr lang="ar-AE" dirty="0"/>
          </a:p>
          <a:p>
            <a:pPr algn="r"/>
            <a:r>
              <a:rPr lang="ar-AE" dirty="0"/>
              <a:t>19) يمتنع عن المجهود العضلي يوم او يومين</a:t>
            </a:r>
          </a:p>
          <a:p>
            <a:endParaRPr lang="en-GB" dirty="0"/>
          </a:p>
        </p:txBody>
      </p:sp>
    </p:spTree>
    <p:extLst>
      <p:ext uri="{BB962C8B-B14F-4D97-AF65-F5344CB8AC3E}">
        <p14:creationId xmlns:p14="http://schemas.microsoft.com/office/powerpoint/2010/main" val="3994691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69306" y="0"/>
            <a:ext cx="6022694" cy="7017306"/>
          </a:xfrm>
          <a:prstGeom prst="rect">
            <a:avLst/>
          </a:prstGeom>
          <a:noFill/>
        </p:spPr>
        <p:txBody>
          <a:bodyPr wrap="square" rtlCol="0">
            <a:spAutoFit/>
          </a:bodyPr>
          <a:lstStyle/>
          <a:p>
            <a:pPr algn="r"/>
            <a:r>
              <a:rPr lang="ar-AE" b="1" dirty="0"/>
              <a:t>اثر الحجامه على الجهاز العصبي :</a:t>
            </a:r>
          </a:p>
          <a:p>
            <a:pPr algn="r"/>
            <a:r>
              <a:rPr lang="ar-AE" dirty="0"/>
              <a:t>عند التشريط تنشط الاعصاب الحسية لان اشارات التشريط تصل للمخ فيتعامل معها المخ ومن اهم الاشارات</a:t>
            </a:r>
            <a:r>
              <a:rPr lang="en-GB" dirty="0"/>
              <a:t>C7</a:t>
            </a:r>
          </a:p>
          <a:p>
            <a:pPr algn="r"/>
            <a:r>
              <a:rPr lang="ar-AE" dirty="0"/>
              <a:t>تاثير الحجامة على الجهاز الهضمي الكبد المرارة البنكرياس :</a:t>
            </a:r>
          </a:p>
          <a:p>
            <a:pPr algn="r"/>
            <a:r>
              <a:rPr lang="ar-AE" dirty="0"/>
              <a:t>تنشط  الدورة الدموية بالانسجة الرخوة حول الكبد والبنكرياس</a:t>
            </a:r>
          </a:p>
          <a:p>
            <a:pPr algn="r"/>
            <a:r>
              <a:rPr lang="ar-AE" dirty="0"/>
              <a:t>تنشط الكبد والبنكرياس وتحسن وظائفهما وتضبط انزيمات الكبد </a:t>
            </a:r>
          </a:p>
          <a:p>
            <a:pPr algn="r"/>
            <a:r>
              <a:rPr lang="ar-AE" dirty="0"/>
              <a:t>يتم افراز غاز النيتريك لتوسيع الاوعية الدموية.   ويتم ضبط السكر</a:t>
            </a:r>
          </a:p>
          <a:p>
            <a:pPr algn="r"/>
            <a:r>
              <a:rPr lang="ar-AE" dirty="0"/>
              <a:t>تاثير الحجامة على الجهاز المناعي</a:t>
            </a:r>
          </a:p>
          <a:p>
            <a:pPr algn="r"/>
            <a:r>
              <a:rPr lang="ar-AE" dirty="0"/>
              <a:t>تقوية الجهاز المناعي وتنشيط الجهاز اللمفاوي وتنشيط الدورة الدمويةوعمل الاعضاء بكفاءة </a:t>
            </a:r>
          </a:p>
          <a:p>
            <a:pPr algn="r"/>
            <a:endParaRPr lang="ar-AE" dirty="0"/>
          </a:p>
          <a:p>
            <a:pPr algn="r"/>
            <a:r>
              <a:rPr lang="ar-AE" dirty="0"/>
              <a:t>المواضع التي احتجم عليها الرسول صلى الله عليه وسلم :</a:t>
            </a:r>
          </a:p>
          <a:p>
            <a:pPr algn="r"/>
            <a:r>
              <a:rPr lang="ar-AE" dirty="0"/>
              <a:t> المغيثة.  الاخدعين.  الكاهل من</a:t>
            </a:r>
            <a:r>
              <a:rPr lang="en-GB" dirty="0"/>
              <a:t>C7</a:t>
            </a:r>
            <a:r>
              <a:rPr lang="ar-AE" dirty="0"/>
              <a:t>الى</a:t>
            </a:r>
            <a:r>
              <a:rPr lang="en-GB" dirty="0"/>
              <a:t>T7</a:t>
            </a:r>
          </a:p>
          <a:p>
            <a:pPr algn="r"/>
            <a:r>
              <a:rPr lang="ar-AE" dirty="0"/>
              <a:t>الفخد من الامام.   ظهر القدم </a:t>
            </a:r>
          </a:p>
          <a:p>
            <a:pPr algn="r"/>
            <a:r>
              <a:rPr lang="ar-AE" dirty="0"/>
              <a:t>لكن علينا مواصلة مسيرة الرسول صلى الله عليه وسلم وعدم التقيد بهذه المواضع.   فلكل مرض مواضعه</a:t>
            </a:r>
          </a:p>
          <a:p>
            <a:pPr algn="r"/>
            <a:endParaRPr lang="ar-AE" dirty="0"/>
          </a:p>
          <a:p>
            <a:pPr algn="r"/>
            <a:r>
              <a:rPr lang="ar-AE" b="1" dirty="0"/>
              <a:t>حجامة الاعشاب</a:t>
            </a:r>
            <a:r>
              <a:rPr lang="ar-AE" dirty="0"/>
              <a:t> </a:t>
            </a:r>
          </a:p>
          <a:p>
            <a:pPr algn="r"/>
            <a:r>
              <a:rPr lang="ar-AE" dirty="0"/>
              <a:t>الحجامة بخشب البامبو</a:t>
            </a:r>
          </a:p>
          <a:p>
            <a:pPr algn="r"/>
            <a:r>
              <a:rPr lang="ar-AE" dirty="0"/>
              <a:t>مغلي اوراق الجوافة للكحة</a:t>
            </a:r>
          </a:p>
          <a:p>
            <a:pPr algn="r"/>
            <a:r>
              <a:rPr lang="ar-AE" dirty="0"/>
              <a:t>مغلي اوراق الكافور لاختلال المناعة</a:t>
            </a:r>
          </a:p>
          <a:p>
            <a:pPr algn="r"/>
            <a:r>
              <a:rPr lang="ar-AE" dirty="0"/>
              <a:t>مغلي اوراق الليمون والبابونج للحالات النفسية</a:t>
            </a:r>
          </a:p>
          <a:p>
            <a:pPr algn="r"/>
            <a:r>
              <a:rPr lang="ar-AE" dirty="0"/>
              <a:t>مغلي اوراق الليمون وجنين القمح لتجميل البشرة</a:t>
            </a:r>
          </a:p>
          <a:p>
            <a:pPr algn="r"/>
            <a:r>
              <a:rPr lang="ar-AE" dirty="0"/>
              <a:t>منقوع الحلبة والسمسم  لتكببر الصدر</a:t>
            </a:r>
          </a:p>
        </p:txBody>
      </p:sp>
      <p:cxnSp>
        <p:nvCxnSpPr>
          <p:cNvPr id="6" name="Straight Connector 5"/>
          <p:cNvCxnSpPr/>
          <p:nvPr/>
        </p:nvCxnSpPr>
        <p:spPr>
          <a:xfrm>
            <a:off x="6123007" y="0"/>
            <a:ext cx="46299" cy="685800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273934" y="900246"/>
            <a:ext cx="5729468" cy="5216813"/>
          </a:xfrm>
          <a:prstGeom prst="rect">
            <a:avLst/>
          </a:prstGeom>
          <a:noFill/>
        </p:spPr>
        <p:txBody>
          <a:bodyPr wrap="square" rtlCol="0">
            <a:spAutoFit/>
          </a:bodyPr>
          <a:lstStyle/>
          <a:p>
            <a:pPr algn="r"/>
            <a:r>
              <a:rPr lang="ar-AE" dirty="0"/>
              <a:t>لحجامة بدودة العلق</a:t>
            </a:r>
          </a:p>
          <a:p>
            <a:pPr algn="r"/>
            <a:r>
              <a:rPr lang="ar-AE" dirty="0"/>
              <a:t> لدودة العلق بعض الاستخدامات التي نمتنع فيها عن الحجامة العادية  ففي حالة جلطة الساق الحجامة تنشط الجلطة ووربما تنشط الجلطة وتحركها الى القلب مما يؤدي الى جلطة قلبية لذلك نفضل استخدام دودة العلق حيث تسحب الدم من الشعيرات الدقيقة وتفرز مادة مانعة للتجلط</a:t>
            </a:r>
          </a:p>
          <a:p>
            <a:pPr algn="r"/>
            <a:r>
              <a:rPr lang="ar-AE" dirty="0"/>
              <a:t>بعد استخدام الدودة نتخلض منها حتى لاتنقل العدوى من مريض لاخر</a:t>
            </a:r>
          </a:p>
          <a:p>
            <a:pPr algn="r"/>
            <a:endParaRPr lang="ar-AE" sz="900" dirty="0"/>
          </a:p>
          <a:p>
            <a:pPr algn="r"/>
            <a:r>
              <a:rPr lang="ar-AE" dirty="0"/>
              <a:t>تقسيم  العمود الفقري</a:t>
            </a:r>
          </a:p>
          <a:p>
            <a:pPr algn="r"/>
            <a:r>
              <a:rPr lang="ar-AE" dirty="0"/>
              <a:t>فقرات عنقية7فقرات ويرمز  لها بالرمز</a:t>
            </a:r>
            <a:r>
              <a:rPr lang="en-GB" dirty="0"/>
              <a:t>C</a:t>
            </a:r>
          </a:p>
          <a:p>
            <a:pPr algn="r"/>
            <a:r>
              <a:rPr lang="ar-AE" dirty="0"/>
              <a:t>فقرات صدرية وعددها 12ويرمز لها بالرمز </a:t>
            </a:r>
            <a:r>
              <a:rPr lang="en-GB" dirty="0"/>
              <a:t>T</a:t>
            </a:r>
          </a:p>
          <a:p>
            <a:pPr algn="r"/>
            <a:r>
              <a:rPr lang="ar-AE" dirty="0"/>
              <a:t>فقرات قطنيةوعددها5ويرمز لها بالرمز </a:t>
            </a:r>
            <a:r>
              <a:rPr lang="en-GB" dirty="0"/>
              <a:t>Ĺ</a:t>
            </a:r>
          </a:p>
          <a:p>
            <a:pPr algn="r"/>
            <a:r>
              <a:rPr lang="ar-AE" dirty="0"/>
              <a:t>فقرات عجزيةوعددها5ويرمز لها بالرمز</a:t>
            </a:r>
            <a:r>
              <a:rPr lang="en-GB" dirty="0"/>
              <a:t>S </a:t>
            </a:r>
          </a:p>
          <a:p>
            <a:pPr algn="r"/>
            <a:r>
              <a:rPr lang="ar-AE" dirty="0"/>
              <a:t>فقرات عصعصية وعددها 4او5 </a:t>
            </a:r>
          </a:p>
          <a:p>
            <a:pPr algn="r"/>
            <a:r>
              <a:rPr lang="ar-AE" dirty="0"/>
              <a:t>فقرات العمود الفقري 33فقرة يتفرع منها31زوج من الاعصاب على جسم الانسان كاملا</a:t>
            </a:r>
          </a:p>
          <a:p>
            <a:pPr algn="r"/>
            <a:endParaRPr lang="ar-AE" dirty="0"/>
          </a:p>
          <a:p>
            <a:endParaRPr lang="en-GB" dirty="0"/>
          </a:p>
        </p:txBody>
      </p:sp>
    </p:spTree>
    <p:extLst>
      <p:ext uri="{BB962C8B-B14F-4D97-AF65-F5344CB8AC3E}">
        <p14:creationId xmlns:p14="http://schemas.microsoft.com/office/powerpoint/2010/main" val="162663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586418"/>
          </a:xfrm>
          <a:prstGeom prst="rect">
            <a:avLst/>
          </a:prstGeom>
          <a:noFill/>
        </p:spPr>
        <p:txBody>
          <a:bodyPr wrap="square" rtlCol="0">
            <a:spAutoFit/>
          </a:bodyPr>
          <a:lstStyle/>
          <a:p>
            <a:pPr algn="r"/>
            <a:r>
              <a:rPr lang="ar-AE" sz="2400" b="1" dirty="0"/>
              <a:t>الغدد في جسم الانسان</a:t>
            </a:r>
          </a:p>
          <a:p>
            <a:pPr algn="r"/>
            <a:endParaRPr lang="ar-AE" sz="2400" b="1" dirty="0"/>
          </a:p>
          <a:p>
            <a:pPr algn="r"/>
            <a:r>
              <a:rPr lang="ar-AE" sz="2400" dirty="0"/>
              <a:t>لابد من معرفة الغدد. لنستطيع التعامل مع المرض ففي حين الطب التقليدي يتعامل مع العرض.  يتعامل الطب الشمولي مع المرض</a:t>
            </a:r>
          </a:p>
          <a:p>
            <a:pPr algn="r"/>
            <a:r>
              <a:rPr lang="ar-AE" sz="2400" dirty="0"/>
              <a:t>1/اللوزتين.   تعتبر بوابة المعدة وخط الدفاع ضد الفيروسات</a:t>
            </a:r>
          </a:p>
          <a:p>
            <a:pPr algn="r"/>
            <a:r>
              <a:rPr lang="ar-AE" sz="2400" dirty="0"/>
              <a:t>2/ الغدة الدرقية مسؤولة عن الطاقة وجار الدرقية مسؤولة عن الكالسيوم</a:t>
            </a:r>
          </a:p>
          <a:p>
            <a:pPr algn="r"/>
            <a:r>
              <a:rPr lang="ar-AE" sz="2400" dirty="0"/>
              <a:t>3/البنكرياس :افرازالانسولين  ومعادلة السكر</a:t>
            </a:r>
          </a:p>
          <a:p>
            <a:pPr algn="r"/>
            <a:r>
              <a:rPr lang="ar-AE" sz="2400" dirty="0"/>
              <a:t>4/الطحال تكسير كريات الدم الحمراء الهرمة واخراج الفضلات عن طريق الكلية او التعرق</a:t>
            </a:r>
          </a:p>
          <a:p>
            <a:pPr algn="r"/>
            <a:r>
              <a:rPr lang="ar-AE" sz="2400" dirty="0"/>
              <a:t>5الغدة الميسترو وهي الغدة النخامية المسؤولة عن الغدد الاخرى عند نشاطها تنشط الغدد الاخرى</a:t>
            </a:r>
          </a:p>
          <a:p>
            <a:pPr algn="r"/>
            <a:r>
              <a:rPr lang="ar-AE" sz="2400" dirty="0"/>
              <a:t>6/الغدة الكلوية او فوق الكلوية تساعد في انتاج الكورتيزون الطبيعي اضافة لللغدد الاخرى</a:t>
            </a:r>
          </a:p>
          <a:p>
            <a:pPr algn="r"/>
            <a:endParaRPr lang="ar-AE" sz="1400" dirty="0"/>
          </a:p>
          <a:p>
            <a:pPr algn="r"/>
            <a:r>
              <a:rPr lang="ar-AE" sz="2400" dirty="0"/>
              <a:t>جهيز غرفة الحجامة</a:t>
            </a:r>
          </a:p>
          <a:p>
            <a:pPr algn="r"/>
            <a:r>
              <a:rPr lang="ar-AE" sz="2400" dirty="0"/>
              <a:t> التهوية التعقيم.   السرير  الكاسات المشارط الشاش المعقم البيتادين</a:t>
            </a:r>
          </a:p>
          <a:p>
            <a:pPr algn="r"/>
            <a:r>
              <a:rPr lang="ar-AE" sz="2400" dirty="0"/>
              <a:t>لون الغرفة ابيض او ازرق فاتح اواخضر فاتح.     لتعمل على استرخاء المريض</a:t>
            </a:r>
          </a:p>
          <a:p>
            <a:pPr algn="r"/>
            <a:r>
              <a:rPr lang="ar-AE" dirty="0"/>
              <a:t>.</a:t>
            </a:r>
          </a:p>
          <a:p>
            <a:br>
              <a:rPr lang="ar-AE" dirty="0"/>
            </a:br>
            <a:endParaRPr lang="ar-AE" dirty="0"/>
          </a:p>
          <a:p>
            <a:endParaRPr lang="en-GB" dirty="0"/>
          </a:p>
        </p:txBody>
      </p:sp>
    </p:spTree>
    <p:extLst>
      <p:ext uri="{BB962C8B-B14F-4D97-AF65-F5344CB8AC3E}">
        <p14:creationId xmlns:p14="http://schemas.microsoft.com/office/powerpoint/2010/main" val="2220965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689" y="115747"/>
            <a:ext cx="11377913" cy="5786199"/>
          </a:xfrm>
          <a:prstGeom prst="rect">
            <a:avLst/>
          </a:prstGeom>
          <a:noFill/>
        </p:spPr>
        <p:txBody>
          <a:bodyPr wrap="square" rtlCol="0">
            <a:spAutoFit/>
          </a:bodyPr>
          <a:lstStyle/>
          <a:p>
            <a:pPr algn="r"/>
            <a:r>
              <a:rPr lang="ar-AE" b="1" dirty="0"/>
              <a:t>*</a:t>
            </a:r>
            <a:r>
              <a:rPr lang="ar-AE" sz="2800" b="1" dirty="0"/>
              <a:t>كيفية عمل الحجامة بشكل تطبيقي :*</a:t>
            </a:r>
          </a:p>
          <a:p>
            <a:pPr algn="r"/>
            <a:endParaRPr lang="ar-AE" sz="2800" dirty="0"/>
          </a:p>
          <a:p>
            <a:pPr algn="r"/>
            <a:r>
              <a:rPr lang="ar-AE" sz="2000" dirty="0"/>
              <a:t>الحجامة الجافة: تعرف باسم كأس الهواء، حيث يتمّ وضع الكأس على المكان المصاب (بناءً على نوع المرض)، وسحب الهواء الموجود داخل الكأس بوساطة سرنجة خاصّة، ثمّ شفط سطح الجلد داخل الكأس، وحبس الهواء من خلال إغلاق المحبس، وترك الكأس لمدّة خمس دقائق، وسحبه، حيث يظهر احمرار في المكان الذي تمّ سحب الكأس منه. </a:t>
            </a:r>
          </a:p>
          <a:p>
            <a:pPr algn="r"/>
            <a:endParaRPr lang="ar-AE" sz="2000" dirty="0"/>
          </a:p>
          <a:p>
            <a:pPr algn="r"/>
            <a:r>
              <a:rPr lang="ar-AE" sz="2000" dirty="0"/>
              <a:t>الحجامة الرطبة: شرط الجلد من الخارج بعمق لا يتجاوز واحد ملم، وأن يكون طول الشرطات أربعة ملم، ويجب أن تكون الشرطات مرتبة ضمن ثلاثة صفوف، ووضع الكأس فوق هذه الصفوف لمدّة ثانيتين، وشفط وحبس الهواء لمدّة ثانية، فتخرج كميّة من الدم ويختلف حجم الكميّة باختلاف المرض، ثمّ سحب الكأس بحذر شديد مع وضع قطعة من القماش في أسفل الكأس والتخلّص من الهواء بشكل تدريجيّ من خلال سحب المحبس، ثمّ وضع قطعة أخرى من القماش للتخلّص من الدم، ومسح الدم من الأسفل إلى الأعلى باستخدام القطعة الموضوعة اسفل الكأس، وبعد ذلك نطهّر المكان باستخدام العسل الطازج، أو مطهر معين، وللحصول على أفضل النتائج يمكن تكرار هذه العملية أكثر من مرة. الحجامة المتزحلقة: مسح المكان بزيت النعنع، أو زيت الزيتون، وشفطه رويداً رويداً مع تحريك الكأس حتّى يتجمّع الدم الفاسد في المكان.</a:t>
            </a:r>
          </a:p>
          <a:p>
            <a:br>
              <a:rPr lang="ar-AE" dirty="0"/>
            </a:br>
            <a:endParaRPr lang="ar-AE" dirty="0"/>
          </a:p>
          <a:p>
            <a:endParaRPr lang="en-GB" dirty="0"/>
          </a:p>
        </p:txBody>
      </p:sp>
    </p:spTree>
    <p:extLst>
      <p:ext uri="{BB962C8B-B14F-4D97-AF65-F5344CB8AC3E}">
        <p14:creationId xmlns:p14="http://schemas.microsoft.com/office/powerpoint/2010/main" val="1921635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AE" dirty="0"/>
              <a:t>وعمل الحجامة يتم على أربعة محاور أساسية :</a:t>
            </a:r>
            <a:endParaRPr lang="en-GB" dirty="0"/>
          </a:p>
        </p:txBody>
      </p:sp>
      <p:sp>
        <p:nvSpPr>
          <p:cNvPr id="3" name="Content Placeholder 2"/>
          <p:cNvSpPr>
            <a:spLocks noGrp="1"/>
          </p:cNvSpPr>
          <p:nvPr>
            <p:ph idx="1"/>
          </p:nvPr>
        </p:nvSpPr>
        <p:spPr/>
        <p:txBody>
          <a:bodyPr/>
          <a:lstStyle/>
          <a:p>
            <a:pPr marL="0" indent="0" algn="r">
              <a:buNone/>
            </a:pPr>
            <a:r>
              <a:rPr lang="ar-AE" dirty="0"/>
              <a:t>•المحور الأول : وهو إثارة مناطق الألم وتنبيهها. </a:t>
            </a:r>
          </a:p>
          <a:p>
            <a:pPr marL="0" indent="0" algn="r">
              <a:buNone/>
            </a:pPr>
            <a:r>
              <a:rPr lang="ar-AE" dirty="0"/>
              <a:t>•المحور الثاني : تنبيه المناطق العصبية التي لها اتصال بالجلد. </a:t>
            </a:r>
          </a:p>
          <a:p>
            <a:pPr marL="0" indent="0" algn="r">
              <a:buNone/>
            </a:pPr>
            <a:r>
              <a:rPr lang="ar-AE" dirty="0"/>
              <a:t>•المحور الثالث :استخدام ردود فعل بحيث يتم التنبيه في أماكن معينة في الجلد فيُحدث ردود فعل في الأعضاء الداخلية مثل تنبيه الغدد وتنبيه افرازات الجهاز الهضمي. </a:t>
            </a:r>
          </a:p>
          <a:p>
            <a:pPr marL="0" indent="0" algn="r">
              <a:buNone/>
            </a:pPr>
            <a:r>
              <a:rPr lang="ar-AE" dirty="0"/>
              <a:t>•المحور الرابع :استخدام في بعض الأحيان خارطة الإبر الصينية … وهذا الأمر مرتبط بمعالجي الإبر الصينية … لكن بالنسبة لي شخصياً الحجامة تعتمد على مواضع السنة ابتداءاً والتي احتجم عليها صلوات ربي وسلامه عليه … على الأقل موضعا الكاهل والأخدعين … ففي حجامتهما الخير الكثير وبالأخص موضع الكاهل الذي يُعتبر من أكثر المناطق ركوداً في جسم الإنسان … حيث لاتتحرك تلك المنطقة كبقية الأعضاء وبالتالي تُعتبر أكبر موطن للشوائب والسموم في الجسم.</a:t>
            </a:r>
            <a:endParaRPr lang="en-GB" dirty="0"/>
          </a:p>
        </p:txBody>
      </p:sp>
    </p:spTree>
    <p:extLst>
      <p:ext uri="{BB962C8B-B14F-4D97-AF65-F5344CB8AC3E}">
        <p14:creationId xmlns:p14="http://schemas.microsoft.com/office/powerpoint/2010/main" val="173571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down)">
                                      <p:cBhvr>
                                        <p:cTn id="31" dur="580">
                                          <p:stCondLst>
                                            <p:cond delay="0"/>
                                          </p:stCondLst>
                                        </p:cTn>
                                        <p:tgtEl>
                                          <p:spTgt spid="3">
                                            <p:txEl>
                                              <p:pRg st="1" end="1"/>
                                            </p:txEl>
                                          </p:spTgt>
                                        </p:tgtEl>
                                      </p:cBhvr>
                                    </p:animEffect>
                                    <p:anim calcmode="lin" valueType="num">
                                      <p:cBhvr>
                                        <p:cTn id="3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1" end="1"/>
                                            </p:txEl>
                                          </p:spTgt>
                                        </p:tgtEl>
                                      </p:cBhvr>
                                      <p:to x="100000" y="60000"/>
                                    </p:animScale>
                                    <p:animScale>
                                      <p:cBhvr>
                                        <p:cTn id="38" dur="166" decel="50000">
                                          <p:stCondLst>
                                            <p:cond delay="676"/>
                                          </p:stCondLst>
                                        </p:cTn>
                                        <p:tgtEl>
                                          <p:spTgt spid="3">
                                            <p:txEl>
                                              <p:pRg st="1" end="1"/>
                                            </p:txEl>
                                          </p:spTgt>
                                        </p:tgtEl>
                                      </p:cBhvr>
                                      <p:to x="100000" y="100000"/>
                                    </p:animScale>
                                    <p:animScale>
                                      <p:cBhvr>
                                        <p:cTn id="39" dur="26">
                                          <p:stCondLst>
                                            <p:cond delay="1312"/>
                                          </p:stCondLst>
                                        </p:cTn>
                                        <p:tgtEl>
                                          <p:spTgt spid="3">
                                            <p:txEl>
                                              <p:pRg st="1" end="1"/>
                                            </p:txEl>
                                          </p:spTgt>
                                        </p:tgtEl>
                                      </p:cBhvr>
                                      <p:to x="100000" y="80000"/>
                                    </p:animScale>
                                    <p:animScale>
                                      <p:cBhvr>
                                        <p:cTn id="40" dur="166" decel="50000">
                                          <p:stCondLst>
                                            <p:cond delay="1338"/>
                                          </p:stCondLst>
                                        </p:cTn>
                                        <p:tgtEl>
                                          <p:spTgt spid="3">
                                            <p:txEl>
                                              <p:pRg st="1" end="1"/>
                                            </p:txEl>
                                          </p:spTgt>
                                        </p:tgtEl>
                                      </p:cBhvr>
                                      <p:to x="100000" y="100000"/>
                                    </p:animScale>
                                    <p:animScale>
                                      <p:cBhvr>
                                        <p:cTn id="41" dur="26">
                                          <p:stCondLst>
                                            <p:cond delay="1642"/>
                                          </p:stCondLst>
                                        </p:cTn>
                                        <p:tgtEl>
                                          <p:spTgt spid="3">
                                            <p:txEl>
                                              <p:pRg st="1" end="1"/>
                                            </p:txEl>
                                          </p:spTgt>
                                        </p:tgtEl>
                                      </p:cBhvr>
                                      <p:to x="100000" y="90000"/>
                                    </p:animScale>
                                    <p:animScale>
                                      <p:cBhvr>
                                        <p:cTn id="42" dur="166" decel="50000">
                                          <p:stCondLst>
                                            <p:cond delay="1668"/>
                                          </p:stCondLst>
                                        </p:cTn>
                                        <p:tgtEl>
                                          <p:spTgt spid="3">
                                            <p:txEl>
                                              <p:pRg st="1" end="1"/>
                                            </p:txEl>
                                          </p:spTgt>
                                        </p:tgtEl>
                                      </p:cBhvr>
                                      <p:to x="100000" y="100000"/>
                                    </p:animScale>
                                    <p:animScale>
                                      <p:cBhvr>
                                        <p:cTn id="43" dur="26">
                                          <p:stCondLst>
                                            <p:cond delay="1808"/>
                                          </p:stCondLst>
                                        </p:cTn>
                                        <p:tgtEl>
                                          <p:spTgt spid="3">
                                            <p:txEl>
                                              <p:pRg st="1" end="1"/>
                                            </p:txEl>
                                          </p:spTgt>
                                        </p:tgtEl>
                                      </p:cBhvr>
                                      <p:to x="100000" y="95000"/>
                                    </p:animScale>
                                    <p:animScale>
                                      <p:cBhvr>
                                        <p:cTn id="44" dur="166" decel="50000">
                                          <p:stCondLst>
                                            <p:cond delay="1834"/>
                                          </p:stCondLst>
                                        </p:cTn>
                                        <p:tgtEl>
                                          <p:spTgt spid="3">
                                            <p:txEl>
                                              <p:pRg st="1" end="1"/>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wipe(down)">
                                      <p:cBhvr>
                                        <p:cTn id="49" dur="580">
                                          <p:stCondLst>
                                            <p:cond delay="0"/>
                                          </p:stCondLst>
                                        </p:cTn>
                                        <p:tgtEl>
                                          <p:spTgt spid="3">
                                            <p:txEl>
                                              <p:pRg st="2" end="2"/>
                                            </p:txEl>
                                          </p:spTgt>
                                        </p:tgtEl>
                                      </p:cBhvr>
                                    </p:animEffect>
                                    <p:anim calcmode="lin" valueType="num">
                                      <p:cBhvr>
                                        <p:cTn id="5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xEl>
                                              <p:pRg st="2" end="2"/>
                                            </p:txEl>
                                          </p:spTgt>
                                        </p:tgtEl>
                                      </p:cBhvr>
                                      <p:to x="100000" y="60000"/>
                                    </p:animScale>
                                    <p:animScale>
                                      <p:cBhvr>
                                        <p:cTn id="56" dur="166" decel="50000">
                                          <p:stCondLst>
                                            <p:cond delay="676"/>
                                          </p:stCondLst>
                                        </p:cTn>
                                        <p:tgtEl>
                                          <p:spTgt spid="3">
                                            <p:txEl>
                                              <p:pRg st="2" end="2"/>
                                            </p:txEl>
                                          </p:spTgt>
                                        </p:tgtEl>
                                      </p:cBhvr>
                                      <p:to x="100000" y="100000"/>
                                    </p:animScale>
                                    <p:animScale>
                                      <p:cBhvr>
                                        <p:cTn id="57" dur="26">
                                          <p:stCondLst>
                                            <p:cond delay="1312"/>
                                          </p:stCondLst>
                                        </p:cTn>
                                        <p:tgtEl>
                                          <p:spTgt spid="3">
                                            <p:txEl>
                                              <p:pRg st="2" end="2"/>
                                            </p:txEl>
                                          </p:spTgt>
                                        </p:tgtEl>
                                      </p:cBhvr>
                                      <p:to x="100000" y="80000"/>
                                    </p:animScale>
                                    <p:animScale>
                                      <p:cBhvr>
                                        <p:cTn id="58" dur="166" decel="50000">
                                          <p:stCondLst>
                                            <p:cond delay="1338"/>
                                          </p:stCondLst>
                                        </p:cTn>
                                        <p:tgtEl>
                                          <p:spTgt spid="3">
                                            <p:txEl>
                                              <p:pRg st="2" end="2"/>
                                            </p:txEl>
                                          </p:spTgt>
                                        </p:tgtEl>
                                      </p:cBhvr>
                                      <p:to x="100000" y="100000"/>
                                    </p:animScale>
                                    <p:animScale>
                                      <p:cBhvr>
                                        <p:cTn id="59" dur="26">
                                          <p:stCondLst>
                                            <p:cond delay="1642"/>
                                          </p:stCondLst>
                                        </p:cTn>
                                        <p:tgtEl>
                                          <p:spTgt spid="3">
                                            <p:txEl>
                                              <p:pRg st="2" end="2"/>
                                            </p:txEl>
                                          </p:spTgt>
                                        </p:tgtEl>
                                      </p:cBhvr>
                                      <p:to x="100000" y="90000"/>
                                    </p:animScale>
                                    <p:animScale>
                                      <p:cBhvr>
                                        <p:cTn id="60" dur="166" decel="50000">
                                          <p:stCondLst>
                                            <p:cond delay="1668"/>
                                          </p:stCondLst>
                                        </p:cTn>
                                        <p:tgtEl>
                                          <p:spTgt spid="3">
                                            <p:txEl>
                                              <p:pRg st="2" end="2"/>
                                            </p:txEl>
                                          </p:spTgt>
                                        </p:tgtEl>
                                      </p:cBhvr>
                                      <p:to x="100000" y="100000"/>
                                    </p:animScale>
                                    <p:animScale>
                                      <p:cBhvr>
                                        <p:cTn id="61" dur="26">
                                          <p:stCondLst>
                                            <p:cond delay="1808"/>
                                          </p:stCondLst>
                                        </p:cTn>
                                        <p:tgtEl>
                                          <p:spTgt spid="3">
                                            <p:txEl>
                                              <p:pRg st="2" end="2"/>
                                            </p:txEl>
                                          </p:spTgt>
                                        </p:tgtEl>
                                      </p:cBhvr>
                                      <p:to x="100000" y="95000"/>
                                    </p:animScale>
                                    <p:animScale>
                                      <p:cBhvr>
                                        <p:cTn id="62" dur="166" decel="50000">
                                          <p:stCondLst>
                                            <p:cond delay="1834"/>
                                          </p:stCondLst>
                                        </p:cTn>
                                        <p:tgtEl>
                                          <p:spTgt spid="3">
                                            <p:txEl>
                                              <p:pRg st="2" end="2"/>
                                            </p:tx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animEffect transition="in" filter="wipe(down)">
                                      <p:cBhvr>
                                        <p:cTn id="67" dur="580">
                                          <p:stCondLst>
                                            <p:cond delay="0"/>
                                          </p:stCondLst>
                                        </p:cTn>
                                        <p:tgtEl>
                                          <p:spTgt spid="3">
                                            <p:txEl>
                                              <p:pRg st="3" end="3"/>
                                            </p:txEl>
                                          </p:spTgt>
                                        </p:tgtEl>
                                      </p:cBhvr>
                                    </p:animEffect>
                                    <p:anim calcmode="lin" valueType="num">
                                      <p:cBhvr>
                                        <p:cTn id="6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3">
                                            <p:txEl>
                                              <p:pRg st="3" end="3"/>
                                            </p:txEl>
                                          </p:spTgt>
                                        </p:tgtEl>
                                      </p:cBhvr>
                                      <p:to x="100000" y="60000"/>
                                    </p:animScale>
                                    <p:animScale>
                                      <p:cBhvr>
                                        <p:cTn id="74" dur="166" decel="50000">
                                          <p:stCondLst>
                                            <p:cond delay="676"/>
                                          </p:stCondLst>
                                        </p:cTn>
                                        <p:tgtEl>
                                          <p:spTgt spid="3">
                                            <p:txEl>
                                              <p:pRg st="3" end="3"/>
                                            </p:txEl>
                                          </p:spTgt>
                                        </p:tgtEl>
                                      </p:cBhvr>
                                      <p:to x="100000" y="100000"/>
                                    </p:animScale>
                                    <p:animScale>
                                      <p:cBhvr>
                                        <p:cTn id="75" dur="26">
                                          <p:stCondLst>
                                            <p:cond delay="1312"/>
                                          </p:stCondLst>
                                        </p:cTn>
                                        <p:tgtEl>
                                          <p:spTgt spid="3">
                                            <p:txEl>
                                              <p:pRg st="3" end="3"/>
                                            </p:txEl>
                                          </p:spTgt>
                                        </p:tgtEl>
                                      </p:cBhvr>
                                      <p:to x="100000" y="80000"/>
                                    </p:animScale>
                                    <p:animScale>
                                      <p:cBhvr>
                                        <p:cTn id="76" dur="166" decel="50000">
                                          <p:stCondLst>
                                            <p:cond delay="1338"/>
                                          </p:stCondLst>
                                        </p:cTn>
                                        <p:tgtEl>
                                          <p:spTgt spid="3">
                                            <p:txEl>
                                              <p:pRg st="3" end="3"/>
                                            </p:txEl>
                                          </p:spTgt>
                                        </p:tgtEl>
                                      </p:cBhvr>
                                      <p:to x="100000" y="100000"/>
                                    </p:animScale>
                                    <p:animScale>
                                      <p:cBhvr>
                                        <p:cTn id="77" dur="26">
                                          <p:stCondLst>
                                            <p:cond delay="1642"/>
                                          </p:stCondLst>
                                        </p:cTn>
                                        <p:tgtEl>
                                          <p:spTgt spid="3">
                                            <p:txEl>
                                              <p:pRg st="3" end="3"/>
                                            </p:txEl>
                                          </p:spTgt>
                                        </p:tgtEl>
                                      </p:cBhvr>
                                      <p:to x="100000" y="90000"/>
                                    </p:animScale>
                                    <p:animScale>
                                      <p:cBhvr>
                                        <p:cTn id="78" dur="166" decel="50000">
                                          <p:stCondLst>
                                            <p:cond delay="1668"/>
                                          </p:stCondLst>
                                        </p:cTn>
                                        <p:tgtEl>
                                          <p:spTgt spid="3">
                                            <p:txEl>
                                              <p:pRg st="3" end="3"/>
                                            </p:txEl>
                                          </p:spTgt>
                                        </p:tgtEl>
                                      </p:cBhvr>
                                      <p:to x="100000" y="100000"/>
                                    </p:animScale>
                                    <p:animScale>
                                      <p:cBhvr>
                                        <p:cTn id="79" dur="26">
                                          <p:stCondLst>
                                            <p:cond delay="1808"/>
                                          </p:stCondLst>
                                        </p:cTn>
                                        <p:tgtEl>
                                          <p:spTgt spid="3">
                                            <p:txEl>
                                              <p:pRg st="3" end="3"/>
                                            </p:txEl>
                                          </p:spTgt>
                                        </p:tgtEl>
                                      </p:cBhvr>
                                      <p:to x="100000" y="95000"/>
                                    </p:animScale>
                                    <p:animScale>
                                      <p:cBhvr>
                                        <p:cTn id="8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0035" y="303272"/>
            <a:ext cx="10467975" cy="6382200"/>
          </a:xfrm>
          <a:prstGeom prst="rect">
            <a:avLst/>
          </a:prstGeom>
        </p:spPr>
      </p:pic>
    </p:spTree>
    <p:extLst>
      <p:ext uri="{BB962C8B-B14F-4D97-AF65-F5344CB8AC3E}">
        <p14:creationId xmlns:p14="http://schemas.microsoft.com/office/powerpoint/2010/main" val="28786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AE" dirty="0"/>
              <a:t>الحجامة والجلد</a:t>
            </a:r>
            <a:endParaRPr lang="en-GB" dirty="0"/>
          </a:p>
        </p:txBody>
      </p:sp>
      <p:sp>
        <p:nvSpPr>
          <p:cNvPr id="3" name="Content Placeholder 2"/>
          <p:cNvSpPr>
            <a:spLocks noGrp="1"/>
          </p:cNvSpPr>
          <p:nvPr>
            <p:ph idx="1"/>
          </p:nvPr>
        </p:nvSpPr>
        <p:spPr/>
        <p:txBody>
          <a:bodyPr/>
          <a:lstStyle/>
          <a:p>
            <a:pPr marL="0" indent="0" algn="r">
              <a:buNone/>
            </a:pPr>
            <a:r>
              <a:rPr lang="ar-AE" dirty="0"/>
              <a:t>وقد تطرقنا في المحور الثاني في كيفية عمل الحجامة … على اتصال الحجامة بالجلد من خلال تنبيه المناطق العصبية …</a:t>
            </a:r>
          </a:p>
          <a:p>
            <a:pPr marL="0" indent="0" algn="r">
              <a:buNone/>
            </a:pPr>
            <a:endParaRPr lang="ar-AE" dirty="0"/>
          </a:p>
          <a:p>
            <a:pPr marL="0" indent="0" algn="r">
              <a:buNone/>
            </a:pPr>
            <a:r>
              <a:rPr lang="ar-AE" dirty="0"/>
              <a:t>أي محفز موضعي متجهة للتأثير وتحفيز الأعضاء الداخلية أو الخارجية يجب أن يبدأ على مستوى الجلد، الجلد هو أكبر عضو لدينا، يحتوي على السوائل والدم والأوعية الدموية والنسيج الضام والعضلات وإمدادات غنية بالأعصاب، أول اتصال مباشر لجسمنا بالعالم الخارجي يكون من خلال الجلد، و من الصحيح أي ًضا أن نقول إن الجلدهو مرآة لصحتنا: في الصحة الجيدة يكون الجلد لام ًعا ومشدو ًدا وله ملمس ناعم، ويستجيب للتغيرات في درجة الحرارة ويكون دافئًا بشكل عام عند لمسه، عندما يكون الجسم غير صحي، يكون مظهر الجلد باهتًا إلى حد ما، مع القليل من اللون الطبيعيوغال ًبا ما يكون بارد الملمس.</a:t>
            </a:r>
            <a:endParaRPr lang="en-GB" dirty="0"/>
          </a:p>
        </p:txBody>
      </p:sp>
    </p:spTree>
    <p:extLst>
      <p:ext uri="{BB962C8B-B14F-4D97-AF65-F5344CB8AC3E}">
        <p14:creationId xmlns:p14="http://schemas.microsoft.com/office/powerpoint/2010/main" val="196551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1459" y="250167"/>
            <a:ext cx="10178322" cy="3593591"/>
          </a:xfrm>
        </p:spPr>
        <p:txBody>
          <a:bodyPr>
            <a:normAutofit/>
          </a:bodyPr>
          <a:lstStyle/>
          <a:p>
            <a:pPr marL="0" indent="0" algn="r">
              <a:buNone/>
            </a:pPr>
            <a:r>
              <a:rPr lang="ar-AE" dirty="0"/>
              <a:t>بالإضافة إلى حماية الجسم من مسببات الأمراض الخارجية، يلعب الجلد دو ًرا رئيس ًيا في عدد من وظائف الجسم، إنه العضو الرئيسي للإحساس عن طريق عدة ملايين من النهايات العصبية الموجودة في بنيته، توفر شبكة غنية من الأوعية الدموية والغدد وسيلة فعالة للتحكم في درجة الحرارة، هناك طبقتان رئيسيتان من الجلد المناسب :</a:t>
            </a:r>
          </a:p>
          <a:p>
            <a:pPr marL="0" indent="0" algn="r">
              <a:buNone/>
            </a:pPr>
            <a:endParaRPr lang="ar-AE" dirty="0"/>
          </a:p>
          <a:p>
            <a:pPr marL="0" indent="0" algn="r">
              <a:buNone/>
            </a:pPr>
            <a:r>
              <a:rPr lang="ar-AE" dirty="0"/>
              <a:t>بشرة الخارجية والأدمة الداخلية، تقع أسفلهم المنطقة الدهنية، البشرة هي الطبقة الخلوية للجلد، وتتراوح ُسمكها من 0.1 ملم في الجفن إلى أكثر من 1 ملم في راحة  اليدين وباطن القدمين، لا تحتوي على أعصاب أو نسيج ضام أو أوعية دموية</a:t>
            </a:r>
          </a:p>
          <a:p>
            <a:pPr marL="0" indent="0" algn="r">
              <a:buNone/>
            </a:pPr>
            <a:r>
              <a:rPr lang="ar-AE" dirty="0"/>
              <a:t> تقع ايضا داخل الجلد، </a:t>
            </a:r>
            <a:r>
              <a:rPr lang="en-GB" dirty="0" err="1"/>
              <a:t>Zang-fu</a:t>
            </a:r>
            <a:r>
              <a:rPr lang="en-GB" dirty="0"/>
              <a:t> 1</a:t>
            </a:r>
            <a:r>
              <a:rPr lang="ar-AE" dirty="0"/>
              <a:t>مسارات الوخز بالإبر الأربعة عشر الرئيسية التي لها ارتباط مباشر بالأعضاء الداخلية </a:t>
            </a:r>
            <a:endParaRPr lang="en-GB" dirty="0"/>
          </a:p>
        </p:txBody>
      </p:sp>
      <p:sp>
        <p:nvSpPr>
          <p:cNvPr id="4" name="TextBox 3"/>
          <p:cNvSpPr txBox="1"/>
          <p:nvPr/>
        </p:nvSpPr>
        <p:spPr>
          <a:xfrm>
            <a:off x="1854679" y="2924354"/>
            <a:ext cx="9765102" cy="2954655"/>
          </a:xfrm>
          <a:prstGeom prst="rect">
            <a:avLst/>
          </a:prstGeom>
          <a:noFill/>
        </p:spPr>
        <p:txBody>
          <a:bodyPr wrap="square" rtlCol="0">
            <a:spAutoFit/>
          </a:bodyPr>
          <a:lstStyle/>
          <a:p>
            <a:pPr algn="r"/>
            <a:r>
              <a:rPr lang="ar-AE" sz="2000" dirty="0">
                <a:solidFill>
                  <a:schemeClr val="tx1">
                    <a:lumMod val="65000"/>
                    <a:lumOff val="35000"/>
                  </a:schemeClr>
                </a:solidFill>
              </a:rPr>
              <a:t>في تحفيز نقطة معينة، مع الوخز بالإبر، والتدليك وال ُجوشا أو الحجامة، يظل الهدف كما هو: من خلال التأثير على الجلد يتأثرويتغير دم عضو معين وطاقته </a:t>
            </a:r>
            <a:r>
              <a:rPr lang="en-GB" sz="2000" dirty="0">
                <a:solidFill>
                  <a:schemeClr val="tx1">
                    <a:lumMod val="65000"/>
                    <a:lumOff val="35000"/>
                  </a:schemeClr>
                </a:solidFill>
              </a:rPr>
              <a:t> Qi2.</a:t>
            </a:r>
            <a:endParaRPr lang="ar-AE" sz="2000" dirty="0">
              <a:solidFill>
                <a:schemeClr val="tx1">
                  <a:lumMod val="65000"/>
                  <a:lumOff val="35000"/>
                </a:schemeClr>
              </a:solidFill>
            </a:endParaRPr>
          </a:p>
          <a:p>
            <a:pPr algn="r"/>
            <a:endParaRPr lang="ar-AE" sz="2000" dirty="0">
              <a:solidFill>
                <a:schemeClr val="tx1">
                  <a:lumMod val="65000"/>
                  <a:lumOff val="35000"/>
                </a:schemeClr>
              </a:solidFill>
            </a:endParaRPr>
          </a:p>
          <a:p>
            <a:pPr algn="r"/>
            <a:r>
              <a:rPr lang="ar-AE" dirty="0"/>
              <a:t>وإذا نظرنا إلى هذا من منظور الطب الغربي، فإن الأوعية الدموية والأوردة والشرايين والجهاز العصبي والنسيج الضام، من خلال هذه الشبكة فإن كل خلية في منطقة معينة، هي المسؤولة عما سبق. ومع ذلك، من وجهة نظر الطب الصيني التقليدي فإن المسؤولية تقع على المسارات والدم وتشي، وفقًا لـ</a:t>
            </a:r>
            <a:r>
              <a:rPr lang="en-GB" dirty="0"/>
              <a:t>TCM </a:t>
            </a:r>
            <a:r>
              <a:rPr lang="ar-AE" dirty="0"/>
              <a:t>يتأثر الجلد ويخضع للتحكم المباشر في الرئتين، عندما تكون </a:t>
            </a:r>
            <a:r>
              <a:rPr lang="en-GB" dirty="0"/>
              <a:t>Qi </a:t>
            </a:r>
            <a:r>
              <a:rPr lang="ar-AE" dirty="0"/>
              <a:t>في الرئة غزيرة، تتغذى البشرة وتتوهج وتعمل بشكل جيد، ويتغذى الشعر والأظافر جميعها تبدو صحية. تنشر الرئتان </a:t>
            </a:r>
            <a:r>
              <a:rPr lang="en-GB" dirty="0"/>
              <a:t>Qi </a:t>
            </a:r>
            <a:r>
              <a:rPr lang="ar-AE" dirty="0"/>
              <a:t>والسوائل في جميع أنحاء الجسم من خلال الجلد، لذلك، فإن رطوبة الجلد تعتمد أي ًضا على صحة الرئتين، يتم تمثيل كل عضو من أعضاء </a:t>
            </a:r>
            <a:r>
              <a:rPr lang="en-GB" dirty="0" err="1"/>
              <a:t>Zang</a:t>
            </a:r>
            <a:r>
              <a:rPr lang="en-GB" dirty="0"/>
              <a:t>-Fu </a:t>
            </a:r>
            <a:r>
              <a:rPr lang="ar-AE" dirty="0"/>
              <a:t>بواسطة قناة على الجلد؛ لذلك،</a:t>
            </a:r>
          </a:p>
          <a:p>
            <a:pPr algn="r"/>
            <a:r>
              <a:rPr lang="ar-AE" dirty="0"/>
              <a:t>يتوسط الوصلة، أو الباب المفتوح، مع مسببات الأمراض الخارجية عبر الجلد.</a:t>
            </a:r>
            <a:r>
              <a:rPr lang="en-GB" dirty="0"/>
              <a:t> </a:t>
            </a:r>
          </a:p>
        </p:txBody>
      </p:sp>
    </p:spTree>
    <p:extLst>
      <p:ext uri="{BB962C8B-B14F-4D97-AF65-F5344CB8AC3E}">
        <p14:creationId xmlns:p14="http://schemas.microsoft.com/office/powerpoint/2010/main" val="410988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04912" y="0"/>
            <a:ext cx="9782175" cy="6858000"/>
          </a:xfrm>
          <a:prstGeom prst="rect">
            <a:avLst/>
          </a:prstGeom>
        </p:spPr>
      </p:pic>
    </p:spTree>
    <p:extLst>
      <p:ext uri="{BB962C8B-B14F-4D97-AF65-F5344CB8AC3E}">
        <p14:creationId xmlns:p14="http://schemas.microsoft.com/office/powerpoint/2010/main" val="140876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1459" y="1173194"/>
            <a:ext cx="10178322" cy="3593591"/>
          </a:xfrm>
        </p:spPr>
        <p:txBody>
          <a:bodyPr>
            <a:normAutofit/>
          </a:bodyPr>
          <a:lstStyle/>
          <a:p>
            <a:pPr marL="0" indent="0" algn="r">
              <a:buNone/>
            </a:pPr>
            <a:r>
              <a:rPr lang="ar-AE" dirty="0"/>
              <a:t>*والسؤال الذي يطرح نفسه هنا كمعلومة هامة جداً في وسط المعالجين ...  *لماااذاا يُستخدم في عملية التعقيم نسبة الكحول بتركيز  70%  وليس بتركيز 90 %   ؟؟؟</a:t>
            </a:r>
          </a:p>
          <a:p>
            <a:pPr marL="0" indent="0" algn="r">
              <a:buNone/>
            </a:pPr>
            <a:endParaRPr lang="ar-AE" dirty="0"/>
          </a:p>
          <a:p>
            <a:pPr marL="0" indent="0" algn="r">
              <a:buNone/>
            </a:pPr>
            <a:endParaRPr lang="ar-AE" dirty="0"/>
          </a:p>
          <a:p>
            <a:pPr marL="0" indent="0" algn="r">
              <a:buNone/>
            </a:pPr>
            <a:endParaRPr lang="ar-AE" dirty="0"/>
          </a:p>
          <a:p>
            <a:pPr marL="0" indent="0" algn="r">
              <a:buNone/>
            </a:pPr>
            <a:r>
              <a:rPr lang="ar-AE" dirty="0"/>
              <a:t>لأنَّ التعقيم باستخدام كحول بنسبة 100% </a:t>
            </a:r>
            <a:r>
              <a:rPr lang="en-GB" dirty="0"/>
              <a:t>👈🏻</a:t>
            </a:r>
            <a:r>
              <a:rPr lang="ar-AE" dirty="0"/>
              <a:t>يعمل على جفاف البكتيريا وليس القضاء عليها وموتها سريعاً ... إنمَّا يوقف نشاطها ولا يستطيع النفاذ اليها بينما الكحول70% يستطيع الدخول الى البكتيريا ولا يعمل على جفافها فقط بل يقوم بالقضاء عليها وقتلها فبالتالي تكون الكحول التي بنسبة 70% افضل من المركزة بنسبة 90% من حيث القضاء على الجراثيم*لان نسبة الماء فيها تعمل كعامل مساعد في تغير تركيب البروتين  وتحويل خصائصه فبالتالي  تقتل الجراثيم بشكل أسرع *</a:t>
            </a:r>
            <a:endParaRPr lang="en-GB" dirty="0"/>
          </a:p>
        </p:txBody>
      </p:sp>
    </p:spTree>
    <p:extLst>
      <p:ext uri="{BB962C8B-B14F-4D97-AF65-F5344CB8AC3E}">
        <p14:creationId xmlns:p14="http://schemas.microsoft.com/office/powerpoint/2010/main" val="306149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3">
                                            <p:txEl>
                                              <p:pRg st="4" end="4"/>
                                            </p:txEl>
                                          </p:spTgt>
                                        </p:tgtEl>
                                        <p:attrNameLst>
                                          <p:attrName>r</p:attrName>
                                        </p:attrNameLst>
                                      </p:cBhvr>
                                    </p:animRot>
                                    <p:animRot by="-240000">
                                      <p:cBhvr>
                                        <p:cTn id="15" dur="200" fill="hold">
                                          <p:stCondLst>
                                            <p:cond delay="200"/>
                                          </p:stCondLst>
                                        </p:cTn>
                                        <p:tgtEl>
                                          <p:spTgt spid="3">
                                            <p:txEl>
                                              <p:pRg st="4" end="4"/>
                                            </p:txEl>
                                          </p:spTgt>
                                        </p:tgtEl>
                                        <p:attrNameLst>
                                          <p:attrName>r</p:attrName>
                                        </p:attrNameLst>
                                      </p:cBhvr>
                                    </p:animRot>
                                    <p:animRot by="240000">
                                      <p:cBhvr>
                                        <p:cTn id="16" dur="200" fill="hold">
                                          <p:stCondLst>
                                            <p:cond delay="400"/>
                                          </p:stCondLst>
                                        </p:cTn>
                                        <p:tgtEl>
                                          <p:spTgt spid="3">
                                            <p:txEl>
                                              <p:pRg st="4" end="4"/>
                                            </p:txEl>
                                          </p:spTgt>
                                        </p:tgtEl>
                                        <p:attrNameLst>
                                          <p:attrName>r</p:attrName>
                                        </p:attrNameLst>
                                      </p:cBhvr>
                                    </p:animRot>
                                    <p:animRot by="-240000">
                                      <p:cBhvr>
                                        <p:cTn id="17" dur="200" fill="hold">
                                          <p:stCondLst>
                                            <p:cond delay="600"/>
                                          </p:stCondLst>
                                        </p:cTn>
                                        <p:tgtEl>
                                          <p:spTgt spid="3">
                                            <p:txEl>
                                              <p:pRg st="4" end="4"/>
                                            </p:txEl>
                                          </p:spTgt>
                                        </p:tgtEl>
                                        <p:attrNameLst>
                                          <p:attrName>r</p:attrName>
                                        </p:attrNameLst>
                                      </p:cBhvr>
                                    </p:animRot>
                                    <p:animRot by="120000">
                                      <p:cBhvr>
                                        <p:cTn id="18" dur="200" fill="hold">
                                          <p:stCondLst>
                                            <p:cond delay="80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AE" sz="3600" dirty="0"/>
              <a:t>ولمعرفة فضائل الحجامة لابد أن نُعرِّج على فرائد وفوائد الحجامة كطب نبوي وعلاج رباني :</a:t>
            </a:r>
            <a:endParaRPr lang="en-GB" sz="3600" dirty="0"/>
          </a:p>
        </p:txBody>
      </p:sp>
      <p:sp>
        <p:nvSpPr>
          <p:cNvPr id="3" name="Content Placeholder 2"/>
          <p:cNvSpPr>
            <a:spLocks noGrp="1"/>
          </p:cNvSpPr>
          <p:nvPr>
            <p:ph idx="1"/>
          </p:nvPr>
        </p:nvSpPr>
        <p:spPr/>
        <p:txBody>
          <a:bodyPr/>
          <a:lstStyle/>
          <a:p>
            <a:pPr marL="0" indent="0" algn="r">
              <a:buNone/>
            </a:pPr>
            <a:r>
              <a:rPr lang="ar-AE" dirty="0"/>
              <a:t>•من أعظم تلك الفوائد هي تسليك الأوردة والشرايين وتنشيط الدورة الدموية بكامل الجسم فهي أكبر معين بعد الله على علاج الأمراض نتيجة عدم وصول الدم الكافي بانتظام لبعض الأعضاء </a:t>
            </a:r>
          </a:p>
          <a:p>
            <a:pPr marL="0" indent="0" algn="r">
              <a:buNone/>
            </a:pPr>
            <a:r>
              <a:rPr lang="ar-AE" dirty="0"/>
              <a:t>•كذلك تسليك العُقد والأوردة والأوعية الليمفاوية وخاصةً في القدم وهي منتشرة في كافة أجزاء الجسم فلذلك يُعتبر من الحكمة بمكان علاج أولئك المرضى الذين يعانون من انسداد بالشرايين أوالدوالي فهُم أكثر عرضة لحصول جلطات بالساقين لديهم لاقدَّر الله</a:t>
            </a:r>
          </a:p>
          <a:p>
            <a:pPr marL="0" indent="0" algn="r">
              <a:buNone/>
            </a:pPr>
            <a:r>
              <a:rPr lang="ar-AE" dirty="0"/>
              <a:t> •بالحجامة انتاج لهرمون الكورتيزون الطبيعي في الجسم المسكن للآلام والمخفف لحصول الالتهابات في جسم الإنسان •بالحجامة انتاج لهرمون ( الإندروفين ) ما يُسمى بهرمون السعادة … وهذا الشعور يأتي كذلك في حالة تناول قطعة شوكولا</a:t>
            </a:r>
            <a:endParaRPr lang="en-GB" dirty="0"/>
          </a:p>
        </p:txBody>
      </p:sp>
    </p:spTree>
    <p:extLst>
      <p:ext uri="{BB962C8B-B14F-4D97-AF65-F5344CB8AC3E}">
        <p14:creationId xmlns:p14="http://schemas.microsoft.com/office/powerpoint/2010/main" val="190787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9269" y="707107"/>
            <a:ext cx="7315200" cy="5313871"/>
          </a:xfrm>
        </p:spPr>
        <p:txBody>
          <a:bodyPr>
            <a:noAutofit/>
          </a:bodyPr>
          <a:lstStyle/>
          <a:p>
            <a:pPr marL="0" indent="0" algn="r">
              <a:buNone/>
            </a:pPr>
            <a:r>
              <a:rPr lang="ar-AE" dirty="0"/>
              <a:t>إن ارتأينا ابتداءاً معرفة ماهية الحجامةومعناها الصحيح ... فنقول : أن من أمور التداوي الكثير الكثير ... كشربة عسل والحبة السوداء ووكذلك الحجامة ... ونحن كمختصي حجامة نعتبرالحجامة هي على رأس الهرم فهي تُعتبر من أفضل وأجّل العلاجات التي أنعم الله بها على عباده من المسلمين وغير المسلمين ، كيف لا وصداها وصل الآفاق وكان لها بعد الله عزوجل كبير الأثر في علاج الكثير من الحالات المرضية سواء كانت عضوية أو روحية أو نفسية ، فهي تُعتبر من أكثر العلاجات انتشاراً في العصر الحديث *</a:t>
            </a:r>
          </a:p>
          <a:p>
            <a:pPr marL="0" indent="0" algn="r">
              <a:buNone/>
            </a:pPr>
            <a:br>
              <a:rPr lang="ar-AE" dirty="0"/>
            </a:br>
            <a:r>
              <a:rPr lang="ar-AE" dirty="0"/>
              <a:t>*الحجامة من الحجم ... والحجم لغةً هو المص *</a:t>
            </a:r>
          </a:p>
          <a:p>
            <a:pPr algn="r"/>
            <a:br>
              <a:rPr lang="ar-AE" dirty="0"/>
            </a:br>
            <a:r>
              <a:rPr lang="ar-AE" dirty="0"/>
              <a:t>*ومنها يُقال حجم الصبي ثدي أمه</a:t>
            </a:r>
          </a:p>
          <a:p>
            <a:pPr marL="0" indent="0" algn="r">
              <a:buNone/>
            </a:pPr>
            <a:br>
              <a:rPr lang="ar-AE" dirty="0"/>
            </a:br>
            <a:r>
              <a:rPr lang="ar-AE" dirty="0"/>
              <a:t>*أمّا اصطلاحاً -: هـو بمعنـى الكـف والمنـع... اي منـع المـرض مـن التقـدم والتطـور، ومنهـا نسـتقي فائدة الحجامة في منـع الامـراض مـن التقـدم والانتشـار بجسـم الانسان*</a:t>
            </a:r>
          </a:p>
        </p:txBody>
      </p:sp>
      <p:pic>
        <p:nvPicPr>
          <p:cNvPr id="3074"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4907"/>
          <a:stretch/>
        </p:blipFill>
        <p:spPr bwMode="auto">
          <a:xfrm>
            <a:off x="112142" y="1587259"/>
            <a:ext cx="3174522" cy="3950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135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5148" y="864108"/>
            <a:ext cx="7315200" cy="5120640"/>
          </a:xfrm>
        </p:spPr>
        <p:txBody>
          <a:bodyPr/>
          <a:lstStyle/>
          <a:p>
            <a:pPr marL="0" indent="0" algn="r">
              <a:buNone/>
            </a:pPr>
            <a:r>
              <a:rPr lang="ar-AE" sz="2400" b="1" dirty="0"/>
              <a:t>. </a:t>
            </a:r>
            <a:r>
              <a:rPr lang="ar-AE" sz="3200" b="1" dirty="0"/>
              <a:t>الأمراض التي تعالجها الحجامة</a:t>
            </a:r>
          </a:p>
          <a:p>
            <a:pPr marL="0" indent="0" algn="r">
              <a:buNone/>
            </a:pPr>
            <a:endParaRPr lang="ar-AE" sz="2800" dirty="0"/>
          </a:p>
          <a:p>
            <a:pPr marL="0" indent="0" algn="r">
              <a:buNone/>
            </a:pPr>
            <a:r>
              <a:rPr lang="ar-AE" sz="2800" dirty="0"/>
              <a:t>. الكبد و ما هية اثار الحجامة على الكبد؟</a:t>
            </a:r>
          </a:p>
          <a:p>
            <a:pPr marL="0" indent="0">
              <a:buNone/>
            </a:pPr>
            <a:endParaRPr lang="ar-AE" sz="2800" dirty="0"/>
          </a:p>
          <a:p>
            <a:pPr marL="0" indent="0" algn="r">
              <a:buNone/>
            </a:pPr>
            <a:r>
              <a:rPr lang="ar-AE" sz="2800" dirty="0"/>
              <a:t>. أثر الحجامة على المناعة </a:t>
            </a:r>
          </a:p>
          <a:p>
            <a:pPr marL="0" indent="0" algn="r">
              <a:buNone/>
            </a:pPr>
            <a:endParaRPr lang="ar-AE" dirty="0"/>
          </a:p>
          <a:p>
            <a:pPr marL="0" indent="0" algn="r">
              <a:buNone/>
            </a:pPr>
            <a:r>
              <a:rPr lang="ar-AE" sz="2800" dirty="0"/>
              <a:t>. تطبيق الحجامة</a:t>
            </a:r>
            <a:r>
              <a:rPr lang="ar-AE" sz="3200" dirty="0"/>
              <a:t> </a:t>
            </a:r>
          </a:p>
          <a:p>
            <a:pPr marL="0" indent="0" algn="r">
              <a:buNone/>
            </a:pPr>
            <a:endParaRPr lang="ar-AE" dirty="0"/>
          </a:p>
          <a:p>
            <a:pPr marL="0" indent="0" algn="r">
              <a:buNone/>
            </a:pPr>
            <a:r>
              <a:rPr lang="ar-AE" sz="2800" dirty="0"/>
              <a:t>. أثر الحجامة على القلب والخثرات الدموية</a:t>
            </a:r>
          </a:p>
          <a:p>
            <a:pPr marL="0" indent="0">
              <a:buNone/>
            </a:pPr>
            <a:endParaRPr lang="ar-AE" dirty="0"/>
          </a:p>
        </p:txBody>
      </p:sp>
      <p:pic>
        <p:nvPicPr>
          <p:cNvPr id="2050" name="Picture 2" descr="https://i.ytimg.com/vi/k79N31Obgww/hq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7003" r="51934" b="6960"/>
          <a:stretch/>
        </p:blipFill>
        <p:spPr bwMode="auto">
          <a:xfrm>
            <a:off x="259093" y="3605842"/>
            <a:ext cx="2829164" cy="23789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92" y="864108"/>
            <a:ext cx="2829165" cy="2551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31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96739" y="759125"/>
            <a:ext cx="8052437" cy="5225623"/>
          </a:xfrm>
        </p:spPr>
        <p:txBody>
          <a:bodyPr>
            <a:normAutofit fontScale="92500" lnSpcReduction="20000"/>
          </a:bodyPr>
          <a:lstStyle/>
          <a:p>
            <a:pPr marL="0" indent="0" algn="r">
              <a:buNone/>
            </a:pPr>
            <a:r>
              <a:rPr lang="ar-AE" dirty="0"/>
              <a:t>أ</a:t>
            </a:r>
            <a:r>
              <a:rPr lang="ar-AE" sz="2800" b="1" dirty="0"/>
              <a:t>ثر الحجامة و مفعولها على الجسم:</a:t>
            </a:r>
          </a:p>
          <a:p>
            <a:pPr marL="0" indent="0" algn="r">
              <a:buNone/>
            </a:pPr>
            <a:endParaRPr lang="ar-AE" dirty="0"/>
          </a:p>
          <a:p>
            <a:pPr algn="r"/>
            <a:r>
              <a:rPr lang="ar-AE" dirty="0"/>
              <a:t>1-    تنشيط الدورة الدموية.</a:t>
            </a:r>
          </a:p>
          <a:p>
            <a:pPr algn="r"/>
            <a:endParaRPr lang="ar-AE" dirty="0"/>
          </a:p>
          <a:p>
            <a:pPr algn="r"/>
            <a:r>
              <a:rPr lang="ar-AE" dirty="0"/>
              <a:t>2-    إثارة رد فعل الجسم عن طريق التشريط وتحفيز الدماغ.</a:t>
            </a:r>
          </a:p>
          <a:p>
            <a:pPr marL="0" indent="0" algn="r">
              <a:buNone/>
            </a:pPr>
            <a:endParaRPr lang="ar-AE" dirty="0"/>
          </a:p>
          <a:p>
            <a:pPr algn="r"/>
            <a:r>
              <a:rPr lang="ar-AE" dirty="0"/>
              <a:t>3-    تسليك مسارات الطاقة " الين واليانج" لزيادة حيوية الجسم.</a:t>
            </a:r>
          </a:p>
          <a:p>
            <a:pPr marL="0" indent="0" algn="r">
              <a:buNone/>
            </a:pPr>
            <a:br>
              <a:rPr lang="ar-AE" dirty="0"/>
            </a:br>
            <a:endParaRPr lang="ar-AE" dirty="0"/>
          </a:p>
          <a:p>
            <a:pPr algn="r"/>
            <a:r>
              <a:rPr lang="ar-AE" dirty="0"/>
              <a:t>4-    تقوية مناعة الجسم بإثارة غدة الثايموس عند عظمة القص من الأمام وعند الفقرة الظهرية الخامسة من الخلف.</a:t>
            </a:r>
          </a:p>
          <a:p>
            <a:pPr marL="0" indent="0" algn="r">
              <a:buNone/>
            </a:pPr>
            <a:endParaRPr lang="ar-AE" dirty="0"/>
          </a:p>
          <a:p>
            <a:pPr algn="r"/>
            <a:r>
              <a:rPr lang="ar-AE" dirty="0"/>
              <a:t>5-    ومن الأبحاث الحديثة في فوائد الحجامة أنها تؤدي إلى تحفيز المواد المضادة للأكسدة، وزيادة الكورتيزون الطبيعي بالدم، وتقليل نسبة البولينا بالدم وأخيراً فإن الحجامة تقلل من نسبة الكوليسترول الضارة "</a:t>
            </a:r>
            <a:r>
              <a:rPr lang="en-GB" dirty="0"/>
              <a:t>LDL" </a:t>
            </a:r>
            <a:r>
              <a:rPr lang="ar-AE" dirty="0"/>
              <a:t>وترفع نسبة الكوليسترول النافع</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3761117" cy="33729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46758"/>
            <a:ext cx="3761117" cy="3511242"/>
          </a:xfrm>
          <a:prstGeom prst="rect">
            <a:avLst/>
          </a:prstGeom>
        </p:spPr>
      </p:pic>
    </p:spTree>
    <p:extLst>
      <p:ext uri="{BB962C8B-B14F-4D97-AF65-F5344CB8AC3E}">
        <p14:creationId xmlns:p14="http://schemas.microsoft.com/office/powerpoint/2010/main" val="4127749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4377" y="353683"/>
            <a:ext cx="8017932" cy="6236898"/>
          </a:xfrm>
        </p:spPr>
        <p:txBody>
          <a:bodyPr>
            <a:normAutofit fontScale="25000" lnSpcReduction="20000"/>
          </a:bodyPr>
          <a:lstStyle/>
          <a:p>
            <a:pPr algn="r"/>
            <a:r>
              <a:rPr lang="ar-AE" sz="11200" b="1" dirty="0"/>
              <a:t>ما موانع الحجامة فهي:</a:t>
            </a:r>
            <a:br>
              <a:rPr lang="ar-AE" sz="12800" b="1" dirty="0"/>
            </a:br>
            <a:endParaRPr lang="ar-AE" sz="3600" b="1" dirty="0"/>
          </a:p>
          <a:p>
            <a:pPr algn="r"/>
            <a:r>
              <a:rPr lang="ar-AE" sz="8000" dirty="0"/>
              <a:t>1-تُمنع الحجامة عند ارتفاع درجة حرارة الجسم.</a:t>
            </a:r>
          </a:p>
          <a:p>
            <a:pPr algn="r">
              <a:lnSpc>
                <a:spcPct val="120000"/>
              </a:lnSpc>
            </a:pPr>
            <a:r>
              <a:rPr lang="ar-AE" sz="8000" dirty="0"/>
              <a:t>2-تُمنع لأي مريض أجرى عملية جراحية "أقل من شهر" أو أي مريض بدأ بعمل غسيل كلوي.</a:t>
            </a:r>
            <a:br>
              <a:rPr lang="ar-AE" sz="8000" dirty="0"/>
            </a:br>
            <a:endParaRPr lang="ar-AE" sz="3200" dirty="0"/>
          </a:p>
          <a:p>
            <a:pPr algn="r">
              <a:lnSpc>
                <a:spcPct val="120000"/>
              </a:lnSpc>
            </a:pPr>
            <a:r>
              <a:rPr lang="ar-AE" sz="8000" dirty="0"/>
              <a:t>3- تُمنع الحجامة لمرض السيولة الدموية وعلى الشخص الذي يتعاطى الأسبرين أن يوقف تناوله قبل الحجامة بثلاثة أيام.</a:t>
            </a:r>
            <a:br>
              <a:rPr lang="ar-AE" sz="8000" dirty="0"/>
            </a:br>
            <a:endParaRPr lang="ar-AE" sz="3200" dirty="0"/>
          </a:p>
          <a:p>
            <a:pPr algn="r">
              <a:lnSpc>
                <a:spcPct val="120000"/>
              </a:lnSpc>
            </a:pPr>
            <a:r>
              <a:rPr lang="ar-AE" sz="8000" dirty="0"/>
              <a:t>    تُمنع الحجامة على المرض مستخدمي </a:t>
            </a:r>
            <a:r>
              <a:rPr lang="en-GB" sz="8000" dirty="0"/>
              <a:t>Pacemaker  " </a:t>
            </a:r>
            <a:r>
              <a:rPr lang="ar-AE" sz="8000" dirty="0"/>
              <a:t>4- جهاز تنظيم ضربات القلب".</a:t>
            </a:r>
            <a:br>
              <a:rPr lang="ar-AE" sz="8000" dirty="0"/>
            </a:br>
            <a:endParaRPr lang="ar-AE" sz="3200" dirty="0"/>
          </a:p>
          <a:p>
            <a:pPr algn="r"/>
            <a:r>
              <a:rPr lang="ar-AE" sz="8000" dirty="0"/>
              <a:t>5- تُمنع الحجامة على مناطق الدوالي مباشرة.</a:t>
            </a:r>
            <a:br>
              <a:rPr lang="ar-AE" sz="8000" dirty="0"/>
            </a:br>
            <a:endParaRPr lang="ar-AE" sz="3200" dirty="0"/>
          </a:p>
          <a:p>
            <a:pPr algn="r">
              <a:lnSpc>
                <a:spcPct val="120000"/>
              </a:lnSpc>
            </a:pPr>
            <a:r>
              <a:rPr lang="ar-AE" sz="8000" dirty="0"/>
              <a:t>6-تُمنع الحجامة للسيدات والفتيات أثناء الدورة الشهرية. والحوامل خلال الثلاثة أشهر الأولى من الحمل</a:t>
            </a:r>
          </a:p>
          <a:p>
            <a:pPr algn="r">
              <a:lnSpc>
                <a:spcPct val="120000"/>
              </a:lnSpc>
            </a:pPr>
            <a:r>
              <a:rPr lang="ar-AE" sz="7200" dirty="0"/>
              <a:t>7-تُمنع للأشخاص المصابين بالأنيميا الحادة إلا موضع الكاهل أو لأي شخص تبرع  حديثا بالدم إلا بعد مرور شهرين على الاقل</a:t>
            </a:r>
          </a:p>
          <a:p>
            <a:br>
              <a:rPr lang="ar-AE" dirty="0"/>
            </a:b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55608"/>
            <a:ext cx="3657600" cy="5762445"/>
          </a:xfrm>
          <a:prstGeom prst="rect">
            <a:avLst/>
          </a:prstGeom>
        </p:spPr>
      </p:pic>
    </p:spTree>
    <p:extLst>
      <p:ext uri="{BB962C8B-B14F-4D97-AF65-F5344CB8AC3E}">
        <p14:creationId xmlns:p14="http://schemas.microsoft.com/office/powerpoint/2010/main" val="1644717532"/>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1B2F36"/>
      </a:dk2>
      <a:lt2>
        <a:srgbClr val="F3F3F2"/>
      </a:lt2>
      <a:accent1>
        <a:srgbClr val="A38D51"/>
      </a:accent1>
      <a:accent2>
        <a:srgbClr val="5A3D40"/>
      </a:accent2>
      <a:accent3>
        <a:srgbClr val="5D988C"/>
      </a:accent3>
      <a:accent4>
        <a:srgbClr val="A85752"/>
      </a:accent4>
      <a:accent5>
        <a:srgbClr val="809A67"/>
      </a:accent5>
      <a:accent6>
        <a:srgbClr val="67645A"/>
      </a:accent6>
      <a:hlink>
        <a:srgbClr val="5D988C"/>
      </a:hlink>
      <a:folHlink>
        <a:srgbClr val="8467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9E77EDF1-0821-4215-BD6E-A2D49F02550D}"/>
    </a:ext>
  </a:extLst>
</a:theme>
</file>

<file path=docProps/app.xml><?xml version="1.0" encoding="utf-8"?>
<Properties xmlns="http://schemas.openxmlformats.org/officeDocument/2006/extended-properties" xmlns:vt="http://schemas.openxmlformats.org/officeDocument/2006/docPropsVTypes">
  <Template>Badge</Template>
  <TotalTime>1</TotalTime>
  <Words>2774</Words>
  <Application>Microsoft Office PowerPoint</Application>
  <PresentationFormat>شاشة عريضة</PresentationFormat>
  <Paragraphs>603</Paragraphs>
  <Slides>44</Slides>
  <Notes>0</Notes>
  <HiddenSlides>0</HiddenSlides>
  <MMClips>0</MMClips>
  <ScaleCrop>false</ScaleCrop>
  <HeadingPairs>
    <vt:vector size="4" baseType="variant">
      <vt:variant>
        <vt:lpstr>نسق</vt:lpstr>
      </vt:variant>
      <vt:variant>
        <vt:i4>1</vt:i4>
      </vt:variant>
      <vt:variant>
        <vt:lpstr>عناوين الشرائح</vt:lpstr>
      </vt:variant>
      <vt:variant>
        <vt:i4>44</vt:i4>
      </vt:variant>
    </vt:vector>
  </HeadingPairs>
  <TitlesOfParts>
    <vt:vector size="45" baseType="lpstr">
      <vt:lpstr>Badge</vt:lpstr>
      <vt:lpstr>الحجامة التعليمية من الطب الأصيل </vt:lpstr>
      <vt:lpstr>عرض تقديمي في PowerPoint</vt:lpstr>
      <vt:lpstr>الحجامة من الإعجاز العلمي :</vt:lpstr>
      <vt:lpstr>وعمل الحجامة يتم على أربعة محاور أساسية :</vt:lpstr>
      <vt:lpstr>ولمعرفة فضائل الحجامة لابد أن نُعرِّج على فرائد وفوائد الحجامة كطب نبوي وعلاج رباني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الحجامة والجلد</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الحجامة التعليمية من الطب الأصيل </dc:title>
  <dc:creator>Microsoft account</dc:creator>
  <cp:lastModifiedBy>الباحثة في الطب النبوي أم امان</cp:lastModifiedBy>
  <cp:revision>3</cp:revision>
  <dcterms:created xsi:type="dcterms:W3CDTF">2022-08-26T23:25:42Z</dcterms:created>
  <dcterms:modified xsi:type="dcterms:W3CDTF">2023-01-14T13:30:54Z</dcterms:modified>
</cp:coreProperties>
</file>