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67" r:id="rId2"/>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2"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8" Type="http://schemas.openxmlformats.org/officeDocument/2006/relationships/slide" Target="slides/slide7.xml" /><Relationship Id="rId51"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tx1">
                    <a:lumMod val="65000"/>
                    <a:lumOff val="35000"/>
                  </a:schemeClr>
                </a:solidFill>
              </a:defRPr>
            </a:lvl1pPr>
          </a:lstStyle>
          <a:p>
            <a:fld id="{9334D819-9F07-4261-B09B-9E467E5D9002}" type="datetimeFigureOut">
              <a:rPr lang="en-US" smtClean="0"/>
              <a:pPr/>
              <a:t>10/19/2022</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tx1">
                    <a:lumMod val="65000"/>
                    <a:lumOff val="35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85420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92531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59416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4028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10/19/2022</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5480168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53215968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1">
                    <a:lumMod val="85000"/>
                    <a:lumOff val="1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1">
                    <a:lumMod val="85000"/>
                    <a:lumOff val="1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10/19/2022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79402628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10/19/2022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125242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10/19/2022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4897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10/19/2022</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47139156"/>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1">
              <a:lumMod val="85000"/>
              <a:lumOff val="15000"/>
            </a:schemeClr>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10/19/2022</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337645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10/19/2022</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lumMod val="85000"/>
              <a:lumOff val="15000"/>
            </a:schemeClr>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9462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2.xml" /><Relationship Id="rId4" Type="http://schemas.openxmlformats.org/officeDocument/2006/relationships/image" Target="../media/image17.png"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20085" y="1673525"/>
            <a:ext cx="5235291" cy="3293640"/>
          </a:xfrm>
        </p:spPr>
        <p:txBody>
          <a:bodyPr/>
          <a:lstStyle/>
          <a:p>
            <a:r>
              <a:rPr lang="ar-AE" sz="5400" dirty="0"/>
              <a:t>العلاقة بين الحجامة و الغذاء</a:t>
            </a:r>
            <a:endParaRPr lang="en-GB" sz="5400" dirty="0"/>
          </a:p>
        </p:txBody>
      </p:sp>
    </p:spTree>
    <p:extLst>
      <p:ext uri="{BB962C8B-B14F-4D97-AF65-F5344CB8AC3E}">
        <p14:creationId xmlns:p14="http://schemas.microsoft.com/office/powerpoint/2010/main" val="3936947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lgn="r"/>
            <a:r>
              <a:rPr lang="ar-AE" sz="3200" dirty="0"/>
              <a:t>*الفليفلة الحمراء تحتوي على مادة الكابسين المسيلة للدم *</a:t>
            </a:r>
            <a:endParaRPr lang="en-GB" sz="3200" dirty="0"/>
          </a:p>
        </p:txBody>
      </p:sp>
      <p:pic>
        <p:nvPicPr>
          <p:cNvPr id="4" name="Picture 3"/>
          <p:cNvPicPr>
            <a:picLocks noChangeAspect="1"/>
          </p:cNvPicPr>
          <p:nvPr/>
        </p:nvPicPr>
        <p:blipFill>
          <a:blip r:embed="rId2"/>
          <a:stretch>
            <a:fillRect/>
          </a:stretch>
        </p:blipFill>
        <p:spPr>
          <a:xfrm>
            <a:off x="1562228" y="1811546"/>
            <a:ext cx="9401945" cy="4666891"/>
          </a:xfrm>
          <a:prstGeom prst="rect">
            <a:avLst/>
          </a:prstGeom>
        </p:spPr>
      </p:pic>
    </p:spTree>
    <p:extLst>
      <p:ext uri="{BB962C8B-B14F-4D97-AF65-F5344CB8AC3E}">
        <p14:creationId xmlns:p14="http://schemas.microsoft.com/office/powerpoint/2010/main" val="286354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4400" dirty="0"/>
              <a:t>المكمل الغذائي كو انزيم كيو 10</a:t>
            </a:r>
            <a:endParaRPr lang="en-GB" sz="4400" dirty="0"/>
          </a:p>
        </p:txBody>
      </p:sp>
      <p:pic>
        <p:nvPicPr>
          <p:cNvPr id="4" name="Picture 3"/>
          <p:cNvPicPr>
            <a:picLocks noChangeAspect="1"/>
          </p:cNvPicPr>
          <p:nvPr/>
        </p:nvPicPr>
        <p:blipFill>
          <a:blip r:embed="rId2"/>
          <a:stretch>
            <a:fillRect/>
          </a:stretch>
        </p:blipFill>
        <p:spPr>
          <a:xfrm>
            <a:off x="2675651" y="1128451"/>
            <a:ext cx="6925550" cy="5589689"/>
          </a:xfrm>
          <a:prstGeom prst="rect">
            <a:avLst/>
          </a:prstGeom>
        </p:spPr>
      </p:pic>
    </p:spTree>
    <p:extLst>
      <p:ext uri="{BB962C8B-B14F-4D97-AF65-F5344CB8AC3E}">
        <p14:creationId xmlns:p14="http://schemas.microsoft.com/office/powerpoint/2010/main" val="121251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grpId="0" nodeType="clickEffect">
                                  <p:stCondLst>
                                    <p:cond delay="0"/>
                                  </p:stCondLst>
                                  <p:childTnLst>
                                    <p:anim calcmode="discrete" valueType="str">
                                      <p:cBhvr override="childStyle">
                                        <p:cTn id="6" dur="2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2800" dirty="0"/>
              <a:t>*هناك أكلات وأغذية مانعة لانسداد وتصلب الشرايين وبالتالي قلة فرصة حدوث لزوجة بالدم *</a:t>
            </a:r>
            <a:endParaRPr lang="en-GB" sz="2800" dirty="0"/>
          </a:p>
        </p:txBody>
      </p:sp>
      <p:sp>
        <p:nvSpPr>
          <p:cNvPr id="3" name="Content Placeholder 2"/>
          <p:cNvSpPr>
            <a:spLocks noGrp="1"/>
          </p:cNvSpPr>
          <p:nvPr>
            <p:ph idx="1"/>
          </p:nvPr>
        </p:nvSpPr>
        <p:spPr>
          <a:xfrm>
            <a:off x="1251678" y="1492371"/>
            <a:ext cx="10178322" cy="3593591"/>
          </a:xfrm>
        </p:spPr>
        <p:txBody>
          <a:bodyPr/>
          <a:lstStyle/>
          <a:p>
            <a:pPr marL="0" indent="0" algn="r">
              <a:buNone/>
            </a:pPr>
            <a:r>
              <a:rPr lang="ar-AE" dirty="0"/>
              <a:t>على المحتجم التوقف عن تناول الأسبرين قبل جلسة الحجامة بست أو سبع ساعات على الأقل حتى لايحدث نزف ومن ثم وفاة لاقدر الله نتيجة الجمع بين الأسبرين كمميِّع صناعي والحجامة كمميِّع طبيعي </a:t>
            </a:r>
            <a:endParaRPr lang="en-GB" dirty="0"/>
          </a:p>
        </p:txBody>
      </p:sp>
      <p:pic>
        <p:nvPicPr>
          <p:cNvPr id="4" name="Picture 3"/>
          <p:cNvPicPr>
            <a:picLocks noChangeAspect="1"/>
          </p:cNvPicPr>
          <p:nvPr/>
        </p:nvPicPr>
        <p:blipFill>
          <a:blip r:embed="rId2"/>
          <a:stretch>
            <a:fillRect/>
          </a:stretch>
        </p:blipFill>
        <p:spPr>
          <a:xfrm>
            <a:off x="4519658" y="2227918"/>
            <a:ext cx="3269996" cy="4630082"/>
          </a:xfrm>
          <a:prstGeom prst="rect">
            <a:avLst/>
          </a:prstGeom>
        </p:spPr>
      </p:pic>
    </p:spTree>
    <p:extLst>
      <p:ext uri="{BB962C8B-B14F-4D97-AF65-F5344CB8AC3E}">
        <p14:creationId xmlns:p14="http://schemas.microsoft.com/office/powerpoint/2010/main" val="190388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21600000">
                                      <p:cBhvr>
                                        <p:cTn id="19"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690" y="1664899"/>
            <a:ext cx="10178322" cy="3593591"/>
          </a:xfrm>
        </p:spPr>
        <p:txBody>
          <a:bodyPr/>
          <a:lstStyle/>
          <a:p>
            <a:pPr marL="0" indent="0" algn="r">
              <a:buNone/>
            </a:pPr>
            <a:r>
              <a:rPr lang="ar-AE" dirty="0"/>
              <a:t>هناك استفسار يتبادر لذهن الكثيرين مفاده …. هل تُعتبر أفضلية عمل الحجامة في كلا الفصلين ؟ أم في فصل الشتاء دون الصيف أو بالعكس ؟ </a:t>
            </a:r>
          </a:p>
          <a:p>
            <a:pPr marL="0" indent="0" algn="r">
              <a:buNone/>
            </a:pPr>
            <a:endParaRPr lang="ar-AE" dirty="0"/>
          </a:p>
          <a:p>
            <a:pPr marL="0" indent="0" algn="r">
              <a:buNone/>
            </a:pPr>
            <a:r>
              <a:rPr lang="ar-AE" dirty="0"/>
              <a:t>فنقول أنه يُعتبر عمل الحجامة في كلا الفصلين من الحكمة بمكان وذلك لتجنيب المريض حدوث هيجان للدم في فصل الصيف وبالأخص لمريض الضغط المرتفع … استدلالاً بحديث رسول الله صلى الله عليه وسلم </a:t>
            </a:r>
          </a:p>
          <a:p>
            <a:pPr marL="0" indent="0" algn="r">
              <a:buNone/>
            </a:pPr>
            <a:r>
              <a:rPr lang="ar-AE" dirty="0"/>
              <a:t>:( إذا هاج بأحدكم الدم فليحتجم ، فإن الدم إذا تبيَّغ بصاحبه يقتله )</a:t>
            </a:r>
          </a:p>
          <a:p>
            <a:pPr marL="0" indent="0" algn="r">
              <a:buNone/>
            </a:pPr>
            <a:r>
              <a:rPr lang="ar-AE" dirty="0"/>
              <a:t> أمَّا من فوائد الحجامة في فصل الشتاء … فنقول أنَّها تُجنِّب المحتجم حدوث جلطات لديه نتيجة الكسل وقلة الحركة كنتيجة طبيعية  لبرودة الجو</a:t>
            </a:r>
            <a:endParaRPr lang="en-GB" dirty="0"/>
          </a:p>
        </p:txBody>
      </p:sp>
    </p:spTree>
    <p:extLst>
      <p:ext uri="{BB962C8B-B14F-4D97-AF65-F5344CB8AC3E}">
        <p14:creationId xmlns:p14="http://schemas.microsoft.com/office/powerpoint/2010/main" val="62153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8589" y="1098388"/>
            <a:ext cx="5262113" cy="4394988"/>
          </a:xfrm>
        </p:spPr>
        <p:txBody>
          <a:bodyPr/>
          <a:lstStyle/>
          <a:p>
            <a:r>
              <a:rPr lang="ar-AE" sz="4400" dirty="0"/>
              <a:t>اخلاقيات المعالج بالحجامة</a:t>
            </a:r>
            <a:endParaRPr lang="en-GB" sz="4400" dirty="0"/>
          </a:p>
        </p:txBody>
      </p:sp>
    </p:spTree>
    <p:extLst>
      <p:ext uri="{BB962C8B-B14F-4D97-AF65-F5344CB8AC3E}">
        <p14:creationId xmlns:p14="http://schemas.microsoft.com/office/powerpoint/2010/main" val="3898052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76119" y="0"/>
            <a:ext cx="6839761" cy="6858000"/>
          </a:xfrm>
          <a:prstGeom prst="rect">
            <a:avLst/>
          </a:prstGeom>
        </p:spPr>
      </p:pic>
    </p:spTree>
    <p:extLst>
      <p:ext uri="{BB962C8B-B14F-4D97-AF65-F5344CB8AC3E}">
        <p14:creationId xmlns:p14="http://schemas.microsoft.com/office/powerpoint/2010/main" val="180502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a:t>أخلاقيات المعالج بالحجامة </a:t>
            </a:r>
            <a:endParaRPr lang="en-GB" dirty="0"/>
          </a:p>
        </p:txBody>
      </p:sp>
      <p:sp>
        <p:nvSpPr>
          <p:cNvPr id="3" name="Content Placeholder 2"/>
          <p:cNvSpPr>
            <a:spLocks noGrp="1"/>
          </p:cNvSpPr>
          <p:nvPr>
            <p:ph idx="1"/>
          </p:nvPr>
        </p:nvSpPr>
        <p:spPr>
          <a:xfrm>
            <a:off x="1320689" y="1802922"/>
            <a:ext cx="10178322" cy="4701395"/>
          </a:xfrm>
        </p:spPr>
        <p:txBody>
          <a:bodyPr>
            <a:normAutofit/>
          </a:bodyPr>
          <a:lstStyle/>
          <a:p>
            <a:pPr marL="0" indent="0" algn="r">
              <a:buNone/>
            </a:pPr>
            <a:r>
              <a:rPr lang="ar-AE" dirty="0"/>
              <a:t>•تقوى الله وإخلاص النية له وحده سبحانه فهو المطلع على مافي الصدور</a:t>
            </a:r>
          </a:p>
          <a:p>
            <a:pPr algn="r" rtl="1"/>
            <a:r>
              <a:rPr lang="ar-AE" dirty="0"/>
              <a:t>تمرس الحجام بكل ما يلزم من علم وخبرة واستيفائه لكافة الأسباب المشروعة في العلاج </a:t>
            </a:r>
          </a:p>
          <a:p>
            <a:pPr marL="0" indent="0" algn="r">
              <a:buNone/>
            </a:pPr>
            <a:r>
              <a:rPr lang="ar-AE" dirty="0"/>
              <a:t>•إتقان العمل على أكمل وجه حتى يأتي بأفضل النتائج وهذا حق المريض على الطبيب والطبيب هنا المعالج بالحجامة … </a:t>
            </a:r>
          </a:p>
          <a:p>
            <a:pPr marL="0" indent="0" algn="r">
              <a:buNone/>
            </a:pPr>
            <a:r>
              <a:rPr lang="ar-AE" dirty="0"/>
              <a:t>ونذكر هنا حديث رسول الله صلّى الله عليه وسلم :</a:t>
            </a:r>
          </a:p>
          <a:p>
            <a:pPr marL="0" indent="0" algn="r">
              <a:buNone/>
            </a:pPr>
            <a:r>
              <a:rPr lang="ar-AE" dirty="0"/>
              <a:t>( إِنَّ الله يُحِبُ إذا عَمِل أحَدُكُم عَمَلاً أنْ يتقنه )</a:t>
            </a:r>
          </a:p>
          <a:p>
            <a:pPr marL="0" indent="0" algn="r">
              <a:buNone/>
            </a:pPr>
            <a:r>
              <a:rPr lang="ar-AE" dirty="0"/>
              <a:t>•أمانة الحجَّام مع المريض وأخذه لكافة المعطيات الخاصة بالحالة المرضية التي أمامه ليكون على بينة من أمره في علاج الحالات وإعطائها ما يلزم</a:t>
            </a:r>
          </a:p>
          <a:p>
            <a:pPr marL="0" indent="0" algn="r">
              <a:buNone/>
            </a:pPr>
            <a:r>
              <a:rPr lang="ar-AE" dirty="0"/>
              <a:t> •وبالمقابل أمانة المريض مع المعالج لتجنب أدنى ضرر قد يلحق به في حالة عدم الإفصاح عن طبيعة الحالة المرضية الخاصة به </a:t>
            </a:r>
          </a:p>
          <a:p>
            <a:pPr marL="0" indent="0" algn="r">
              <a:buNone/>
            </a:pPr>
            <a:r>
              <a:rPr lang="ar-AE" dirty="0"/>
              <a:t>•ايمان المريض بما يقوم به من علاجات ربانية  ذُكرت بالكتاب والسنة فبالتالي يكون وقع العلاج عليه أنفع وأثره أكبر</a:t>
            </a:r>
            <a:endParaRPr lang="en-GB" dirty="0"/>
          </a:p>
        </p:txBody>
      </p:sp>
    </p:spTree>
    <p:extLst>
      <p:ext uri="{BB962C8B-B14F-4D97-AF65-F5344CB8AC3E}">
        <p14:creationId xmlns:p14="http://schemas.microsoft.com/office/powerpoint/2010/main" val="376518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p:cTn id="46"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9" dur="10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 calcmode="lin" valueType="num">
                                      <p:cBhvr>
                                        <p:cTn id="54"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5"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6"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7" dur="10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 calcmode="lin" valueType="num">
                                      <p:cBhvr>
                                        <p:cTn id="62"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3"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4"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5" dur="1000"/>
                                        <p:tgtEl>
                                          <p:spTgt spid="3">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3">
                                            <p:txEl>
                                              <p:pRg st="7" end="7"/>
                                            </p:txEl>
                                          </p:spTgt>
                                        </p:tgtEl>
                                        <p:attrNameLst>
                                          <p:attrName>style.visibility</p:attrName>
                                        </p:attrNameLst>
                                      </p:cBhvr>
                                      <p:to>
                                        <p:strVal val="visible"/>
                                      </p:to>
                                    </p:set>
                                    <p:anim calcmode="lin" valueType="num">
                                      <p:cBhvr>
                                        <p:cTn id="70"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1"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72"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73"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19631" y="155274"/>
            <a:ext cx="6673508" cy="6512943"/>
          </a:xfrm>
          <a:prstGeom prst="rect">
            <a:avLst/>
          </a:prstGeom>
        </p:spPr>
      </p:pic>
    </p:spTree>
    <p:extLst>
      <p:ext uri="{BB962C8B-B14F-4D97-AF65-F5344CB8AC3E}">
        <p14:creationId xmlns:p14="http://schemas.microsoft.com/office/powerpoint/2010/main" val="292944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4232" y="175053"/>
            <a:ext cx="10407141" cy="6475554"/>
          </a:xfrm>
          <a:prstGeom prst="rect">
            <a:avLst/>
          </a:prstGeom>
        </p:spPr>
      </p:pic>
    </p:spTree>
    <p:extLst>
      <p:ext uri="{BB962C8B-B14F-4D97-AF65-F5344CB8AC3E}">
        <p14:creationId xmlns:p14="http://schemas.microsoft.com/office/powerpoint/2010/main" val="20297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a:t>الشلل الرعاش ( الباركنسون )</a:t>
            </a:r>
            <a:endParaRPr lang="en-GB" dirty="0"/>
          </a:p>
        </p:txBody>
      </p:sp>
      <p:sp>
        <p:nvSpPr>
          <p:cNvPr id="3" name="Content Placeholder 2"/>
          <p:cNvSpPr>
            <a:spLocks noGrp="1"/>
          </p:cNvSpPr>
          <p:nvPr>
            <p:ph idx="1"/>
          </p:nvPr>
        </p:nvSpPr>
        <p:spPr/>
        <p:txBody>
          <a:bodyPr/>
          <a:lstStyle/>
          <a:p>
            <a:pPr marL="0" indent="0" algn="r">
              <a:buNone/>
            </a:pPr>
            <a:r>
              <a:rPr lang="ar-AE" dirty="0"/>
              <a:t>•هو اضطراب عصبي يصيب الكثيرين مستهدفاً منهم بالأخص الفئة العُمرية من كبار السن وصور ما يُسمى بالباركنسون ( أو الرعاش الليلي )</a:t>
            </a:r>
          </a:p>
          <a:p>
            <a:pPr marL="0" indent="0" algn="r">
              <a:buNone/>
            </a:pPr>
            <a:r>
              <a:rPr lang="ar-AE" dirty="0"/>
              <a:t>•وداء باركنسون هو اضطراب تنكسي يستفحل ببطء في مناطق محددة من الجهاز العصبي المركزي ( كالدماغ والحبل الشوكي )</a:t>
            </a:r>
            <a:endParaRPr lang="en-GB" dirty="0"/>
          </a:p>
        </p:txBody>
      </p:sp>
    </p:spTree>
    <p:extLst>
      <p:ext uri="{BB962C8B-B14F-4D97-AF65-F5344CB8AC3E}">
        <p14:creationId xmlns:p14="http://schemas.microsoft.com/office/powerpoint/2010/main" val="25181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2833" y="1259457"/>
            <a:ext cx="10178322" cy="3593591"/>
          </a:xfrm>
        </p:spPr>
        <p:txBody>
          <a:bodyPr/>
          <a:lstStyle/>
          <a:p>
            <a:pPr marL="0" indent="0" algn="r">
              <a:buNone/>
            </a:pPr>
            <a:r>
              <a:rPr lang="ar-AE" dirty="0"/>
              <a:t>العلاقة التي تربط بين الحجامة والغذاء هي علاقة وطيدة ، فالغذاء كما هو أساس البدن فالحجامة هي أساس الروح والبدن ، فلذلك لابد على الإنسان أن يتقوى في طعامه بالحديد وبالأخص لمن كان مريض فقر دم وعلى وجه الخصوص من أراد القيام بعمل الحجامة فعليه أن يتناول مغذيات معينة تعطي الطاقة كالتمر فهو يُعتبر نافع جداً فيه سكريات طبيعية ويحتوي على البروتينات فلذلك يعطيه الطاقة اللازمة له .•ولابد من تناول أكلات تحتوي على عنصر النحاس بعد الإنتهاء من عملية الحجامة كالمأكولات البحرية والمكسرات والبنجر والأفوكادو والخضروات الورقية … وذلك كله لوظائف النحاس المتعددة في جسم الإنسان أولها المحافظة على صحة خلايا الدم الحمراء والمساعدة في عمل الإنزيمات المخثِّرة للدم وتحسين مرونة الأوعية الدموية التي تحيط بها الأنسجة الضامة .</a:t>
            </a:r>
          </a:p>
          <a:p>
            <a:pPr marL="0" indent="0" algn="r">
              <a:buNone/>
            </a:pPr>
            <a:r>
              <a:rPr lang="ar-AE" dirty="0"/>
              <a:t>وأيضاً شراب الماء المُحلَّى بالعسل والذي يُعتبر من الأشربة النافعة الواجب أخذه أثناء عمل الحجامة لتجنيب المحتجم حصول لديه هبوط بالدورة الدموية ومن ثم إغماءة وغثيان .</a:t>
            </a:r>
            <a:endParaRPr lang="en-GB" dirty="0"/>
          </a:p>
        </p:txBody>
      </p:sp>
    </p:spTree>
    <p:extLst>
      <p:ext uri="{BB962C8B-B14F-4D97-AF65-F5344CB8AC3E}">
        <p14:creationId xmlns:p14="http://schemas.microsoft.com/office/powerpoint/2010/main" val="139428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2063" y="1889186"/>
            <a:ext cx="10178322" cy="3593591"/>
          </a:xfrm>
        </p:spPr>
        <p:txBody>
          <a:bodyPr/>
          <a:lstStyle/>
          <a:p>
            <a:pPr marL="0" indent="0" algn="r">
              <a:buNone/>
            </a:pPr>
            <a:r>
              <a:rPr lang="ar-AE" dirty="0"/>
              <a:t>•من أسبابه الرئيسية هو حدوث تنكُّس وتدهور أو تلف بالخلايا العصبية في جزء من العُقد القاعدية وتُسمَّى بالمادة السوداء وهي مجموعات من الخلايا العصبية الموجودة في عمق الدماغ </a:t>
            </a:r>
          </a:p>
          <a:p>
            <a:pPr marL="0" indent="0" algn="r">
              <a:buNone/>
            </a:pPr>
            <a:endParaRPr lang="ar-AE" dirty="0"/>
          </a:p>
          <a:p>
            <a:pPr marL="0" indent="0" algn="r">
              <a:buNone/>
            </a:pPr>
            <a:r>
              <a:rPr lang="ar-AE" dirty="0"/>
              <a:t>•وتلك الخلايا العصبية تُساعد على انسجام حركات العضلات وتنسيق التغيرات في الوضعية … وعند تنكُّسها فإنها تُنتج كمية أقل من الدوبامين فتقل عدد الوصلات بين الخلايا العصبية ممَّا يجعل الحركات غير منسجمة ما يُؤَدي لحدوث الرعاش وفقدان التنسيق وبطء الحركة ومشاكل في الوضعية والمشي .</a:t>
            </a:r>
            <a:endParaRPr lang="en-GB" dirty="0"/>
          </a:p>
        </p:txBody>
      </p:sp>
    </p:spTree>
    <p:extLst>
      <p:ext uri="{BB962C8B-B14F-4D97-AF65-F5344CB8AC3E}">
        <p14:creationId xmlns:p14="http://schemas.microsoft.com/office/powerpoint/2010/main" val="151153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a:t>خصائص الرعاش</a:t>
            </a:r>
            <a:endParaRPr lang="en-GB" dirty="0"/>
          </a:p>
        </p:txBody>
      </p:sp>
      <p:sp>
        <p:nvSpPr>
          <p:cNvPr id="3" name="Content Placeholder 2"/>
          <p:cNvSpPr>
            <a:spLocks noGrp="1"/>
          </p:cNvSpPr>
          <p:nvPr>
            <p:ph idx="1"/>
          </p:nvPr>
        </p:nvSpPr>
        <p:spPr>
          <a:xfrm>
            <a:off x="1355195" y="1544129"/>
            <a:ext cx="10178322" cy="3593591"/>
          </a:xfrm>
        </p:spPr>
        <p:txBody>
          <a:bodyPr/>
          <a:lstStyle/>
          <a:p>
            <a:pPr marL="0" indent="0" algn="r">
              <a:buNone/>
            </a:pPr>
            <a:r>
              <a:rPr lang="ar-AE" dirty="0"/>
              <a:t>*الأعراض التي يشعر بها المريض كتصلب في الرأس والرقبة … وصلابة ورعشة في اليدين والأطراف *</a:t>
            </a:r>
            <a:endParaRPr lang="en-GB" dirty="0"/>
          </a:p>
        </p:txBody>
      </p:sp>
      <p:pic>
        <p:nvPicPr>
          <p:cNvPr id="4" name="Picture 3"/>
          <p:cNvPicPr>
            <a:picLocks noChangeAspect="1"/>
          </p:cNvPicPr>
          <p:nvPr/>
        </p:nvPicPr>
        <p:blipFill>
          <a:blip r:embed="rId2"/>
          <a:stretch>
            <a:fillRect/>
          </a:stretch>
        </p:blipFill>
        <p:spPr>
          <a:xfrm>
            <a:off x="3087959" y="2009955"/>
            <a:ext cx="6306207" cy="4856672"/>
          </a:xfrm>
          <a:prstGeom prst="rect">
            <a:avLst/>
          </a:prstGeom>
        </p:spPr>
      </p:pic>
    </p:spTree>
    <p:extLst>
      <p:ext uri="{BB962C8B-B14F-4D97-AF65-F5344CB8AC3E}">
        <p14:creationId xmlns:p14="http://schemas.microsoft.com/office/powerpoint/2010/main" val="266608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07434" y="94891"/>
            <a:ext cx="5365630" cy="6694099"/>
          </a:xfrm>
          <a:prstGeom prst="rect">
            <a:avLst/>
          </a:prstGeom>
        </p:spPr>
      </p:pic>
    </p:spTree>
    <p:extLst>
      <p:ext uri="{BB962C8B-B14F-4D97-AF65-F5344CB8AC3E}">
        <p14:creationId xmlns:p14="http://schemas.microsoft.com/office/powerpoint/2010/main" val="22239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a:t>أسباب حدوثه </a:t>
            </a:r>
            <a:endParaRPr lang="en-GB" dirty="0"/>
          </a:p>
        </p:txBody>
      </p:sp>
      <p:sp>
        <p:nvSpPr>
          <p:cNvPr id="3" name="Content Placeholder 2"/>
          <p:cNvSpPr>
            <a:spLocks noGrp="1"/>
          </p:cNvSpPr>
          <p:nvPr>
            <p:ph idx="1"/>
          </p:nvPr>
        </p:nvSpPr>
        <p:spPr>
          <a:xfrm>
            <a:off x="1251678" y="1483744"/>
            <a:ext cx="10178322" cy="4934309"/>
          </a:xfrm>
        </p:spPr>
        <p:txBody>
          <a:bodyPr>
            <a:normAutofit/>
          </a:bodyPr>
          <a:lstStyle/>
          <a:p>
            <a:pPr marL="0" indent="0" algn="r">
              <a:buNone/>
            </a:pPr>
            <a:r>
              <a:rPr lang="ar-AE" dirty="0"/>
              <a:t>هي كثيرة جداً … ومنها اصابة بعض الحالات بما يُسمى التهاب الجلد المثيّ وهي قشور تظهر على فروة الرأس والوجه</a:t>
            </a:r>
          </a:p>
          <a:p>
            <a:pPr marL="0" indent="0" algn="r">
              <a:buNone/>
            </a:pPr>
            <a:endParaRPr lang="ar-AE" dirty="0"/>
          </a:p>
          <a:p>
            <a:pPr marL="0" indent="0" algn="r">
              <a:buNone/>
            </a:pPr>
            <a:r>
              <a:rPr lang="ar-AE" sz="2800" dirty="0"/>
              <a:t>أمَّا بالنسبة للعلاج لتلك الحالات :</a:t>
            </a:r>
          </a:p>
          <a:p>
            <a:pPr marL="0" indent="0" algn="r">
              <a:buNone/>
            </a:pPr>
            <a:endParaRPr lang="ar-AE" sz="2800" dirty="0"/>
          </a:p>
          <a:p>
            <a:pPr marL="0" indent="0" algn="r">
              <a:buNone/>
            </a:pPr>
            <a:r>
              <a:rPr lang="ar-AE" dirty="0"/>
              <a:t>•فمنها العلاج الطبيعي ومنها الدوائي المتمثل بأدوية الليفودوبا والكاربيدوبا </a:t>
            </a:r>
          </a:p>
          <a:p>
            <a:pPr marL="0" indent="0" algn="r">
              <a:buNone/>
            </a:pPr>
            <a:r>
              <a:rPr lang="ar-AE" dirty="0"/>
              <a:t>•كذلك الإستمرار في القيام بأكبر عدد ممكن من النشاطات اليومية كالتمارين الرياضية بانتظام أو على الأقل المشي ولو نصف ساعة يومياً أو ٣ أيام في الأسبوع بالنسبة لكبار السن … فالمشي يعمل على تدفق الدم للدماغ وبالتالي يحمي من الشيخوخة والزهايمر باذن الله تعالى </a:t>
            </a:r>
          </a:p>
          <a:p>
            <a:pPr marL="0" indent="0" algn="r">
              <a:buNone/>
            </a:pPr>
            <a:r>
              <a:rPr lang="ar-AE" dirty="0"/>
              <a:t>•وكعلاجات طبيعية هناك زيت الفول السوداني الرائع والذي يُعتبر ناقل عصبي للدوبامين وهو هرمون موجود بشكل طبيعي في جسم الإنسان يُرسل إشارات بين الجسم والدماغ</a:t>
            </a:r>
            <a:endParaRPr lang="en-GB" dirty="0"/>
          </a:p>
        </p:txBody>
      </p:sp>
    </p:spTree>
    <p:extLst>
      <p:ext uri="{BB962C8B-B14F-4D97-AF65-F5344CB8AC3E}">
        <p14:creationId xmlns:p14="http://schemas.microsoft.com/office/powerpoint/2010/main" val="846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80">
                                          <p:stCondLst>
                                            <p:cond delay="0"/>
                                          </p:stCondLst>
                                        </p:cTn>
                                        <p:tgtEl>
                                          <p:spTgt spid="3">
                                            <p:txEl>
                                              <p:pRg st="2" end="2"/>
                                            </p:txEl>
                                          </p:spTgt>
                                        </p:tgtEl>
                                      </p:cBhvr>
                                    </p:animEffect>
                                    <p:anim calcmode="lin" valueType="num">
                                      <p:cBhvr>
                                        <p:cTn id="33"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2" end="2"/>
                                            </p:txEl>
                                          </p:spTgt>
                                        </p:tgtEl>
                                      </p:cBhvr>
                                      <p:to x="100000" y="60000"/>
                                    </p:animScale>
                                    <p:animScale>
                                      <p:cBhvr>
                                        <p:cTn id="39" dur="166" decel="50000">
                                          <p:stCondLst>
                                            <p:cond delay="676"/>
                                          </p:stCondLst>
                                        </p:cTn>
                                        <p:tgtEl>
                                          <p:spTgt spid="3">
                                            <p:txEl>
                                              <p:pRg st="2" end="2"/>
                                            </p:txEl>
                                          </p:spTgt>
                                        </p:tgtEl>
                                      </p:cBhvr>
                                      <p:to x="100000" y="100000"/>
                                    </p:animScale>
                                    <p:animScale>
                                      <p:cBhvr>
                                        <p:cTn id="40" dur="26">
                                          <p:stCondLst>
                                            <p:cond delay="1312"/>
                                          </p:stCondLst>
                                        </p:cTn>
                                        <p:tgtEl>
                                          <p:spTgt spid="3">
                                            <p:txEl>
                                              <p:pRg st="2" end="2"/>
                                            </p:txEl>
                                          </p:spTgt>
                                        </p:tgtEl>
                                      </p:cBhvr>
                                      <p:to x="100000" y="80000"/>
                                    </p:animScale>
                                    <p:animScale>
                                      <p:cBhvr>
                                        <p:cTn id="41" dur="166" decel="50000">
                                          <p:stCondLst>
                                            <p:cond delay="1338"/>
                                          </p:stCondLst>
                                        </p:cTn>
                                        <p:tgtEl>
                                          <p:spTgt spid="3">
                                            <p:txEl>
                                              <p:pRg st="2" end="2"/>
                                            </p:txEl>
                                          </p:spTgt>
                                        </p:tgtEl>
                                      </p:cBhvr>
                                      <p:to x="100000" y="100000"/>
                                    </p:animScale>
                                    <p:animScale>
                                      <p:cBhvr>
                                        <p:cTn id="42" dur="26">
                                          <p:stCondLst>
                                            <p:cond delay="1642"/>
                                          </p:stCondLst>
                                        </p:cTn>
                                        <p:tgtEl>
                                          <p:spTgt spid="3">
                                            <p:txEl>
                                              <p:pRg st="2" end="2"/>
                                            </p:txEl>
                                          </p:spTgt>
                                        </p:tgtEl>
                                      </p:cBhvr>
                                      <p:to x="100000" y="90000"/>
                                    </p:animScale>
                                    <p:animScale>
                                      <p:cBhvr>
                                        <p:cTn id="43" dur="166" decel="50000">
                                          <p:stCondLst>
                                            <p:cond delay="1668"/>
                                          </p:stCondLst>
                                        </p:cTn>
                                        <p:tgtEl>
                                          <p:spTgt spid="3">
                                            <p:txEl>
                                              <p:pRg st="2" end="2"/>
                                            </p:txEl>
                                          </p:spTgt>
                                        </p:tgtEl>
                                      </p:cBhvr>
                                      <p:to x="100000" y="100000"/>
                                    </p:animScale>
                                    <p:animScale>
                                      <p:cBhvr>
                                        <p:cTn id="44" dur="26">
                                          <p:stCondLst>
                                            <p:cond delay="1808"/>
                                          </p:stCondLst>
                                        </p:cTn>
                                        <p:tgtEl>
                                          <p:spTgt spid="3">
                                            <p:txEl>
                                              <p:pRg st="2" end="2"/>
                                            </p:txEl>
                                          </p:spTgt>
                                        </p:tgtEl>
                                      </p:cBhvr>
                                      <p:to x="100000" y="95000"/>
                                    </p:animScale>
                                    <p:animScale>
                                      <p:cBhvr>
                                        <p:cTn id="45" dur="166" decel="50000">
                                          <p:stCondLst>
                                            <p:cond delay="1834"/>
                                          </p:stCondLst>
                                        </p:cTn>
                                        <p:tgtEl>
                                          <p:spTgt spid="3">
                                            <p:txEl>
                                              <p:pRg st="2" end="2"/>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wipe(down)">
                                      <p:cBhvr>
                                        <p:cTn id="50" dur="580">
                                          <p:stCondLst>
                                            <p:cond delay="0"/>
                                          </p:stCondLst>
                                        </p:cTn>
                                        <p:tgtEl>
                                          <p:spTgt spid="3">
                                            <p:txEl>
                                              <p:pRg st="4" end="4"/>
                                            </p:txEl>
                                          </p:spTgt>
                                        </p:tgtEl>
                                      </p:cBhvr>
                                    </p:animEffect>
                                    <p:anim calcmode="lin" valueType="num">
                                      <p:cBhvr>
                                        <p:cTn id="51"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4" end="4"/>
                                            </p:txEl>
                                          </p:spTgt>
                                        </p:tgtEl>
                                      </p:cBhvr>
                                      <p:to x="100000" y="60000"/>
                                    </p:animScale>
                                    <p:animScale>
                                      <p:cBhvr>
                                        <p:cTn id="57" dur="166" decel="50000">
                                          <p:stCondLst>
                                            <p:cond delay="676"/>
                                          </p:stCondLst>
                                        </p:cTn>
                                        <p:tgtEl>
                                          <p:spTgt spid="3">
                                            <p:txEl>
                                              <p:pRg st="4" end="4"/>
                                            </p:txEl>
                                          </p:spTgt>
                                        </p:tgtEl>
                                      </p:cBhvr>
                                      <p:to x="100000" y="100000"/>
                                    </p:animScale>
                                    <p:animScale>
                                      <p:cBhvr>
                                        <p:cTn id="58" dur="26">
                                          <p:stCondLst>
                                            <p:cond delay="1312"/>
                                          </p:stCondLst>
                                        </p:cTn>
                                        <p:tgtEl>
                                          <p:spTgt spid="3">
                                            <p:txEl>
                                              <p:pRg st="4" end="4"/>
                                            </p:txEl>
                                          </p:spTgt>
                                        </p:tgtEl>
                                      </p:cBhvr>
                                      <p:to x="100000" y="80000"/>
                                    </p:animScale>
                                    <p:animScale>
                                      <p:cBhvr>
                                        <p:cTn id="59" dur="166" decel="50000">
                                          <p:stCondLst>
                                            <p:cond delay="1338"/>
                                          </p:stCondLst>
                                        </p:cTn>
                                        <p:tgtEl>
                                          <p:spTgt spid="3">
                                            <p:txEl>
                                              <p:pRg st="4" end="4"/>
                                            </p:txEl>
                                          </p:spTgt>
                                        </p:tgtEl>
                                      </p:cBhvr>
                                      <p:to x="100000" y="100000"/>
                                    </p:animScale>
                                    <p:animScale>
                                      <p:cBhvr>
                                        <p:cTn id="60" dur="26">
                                          <p:stCondLst>
                                            <p:cond delay="1642"/>
                                          </p:stCondLst>
                                        </p:cTn>
                                        <p:tgtEl>
                                          <p:spTgt spid="3">
                                            <p:txEl>
                                              <p:pRg st="4" end="4"/>
                                            </p:txEl>
                                          </p:spTgt>
                                        </p:tgtEl>
                                      </p:cBhvr>
                                      <p:to x="100000" y="90000"/>
                                    </p:animScale>
                                    <p:animScale>
                                      <p:cBhvr>
                                        <p:cTn id="61" dur="166" decel="50000">
                                          <p:stCondLst>
                                            <p:cond delay="1668"/>
                                          </p:stCondLst>
                                        </p:cTn>
                                        <p:tgtEl>
                                          <p:spTgt spid="3">
                                            <p:txEl>
                                              <p:pRg st="4" end="4"/>
                                            </p:txEl>
                                          </p:spTgt>
                                        </p:tgtEl>
                                      </p:cBhvr>
                                      <p:to x="100000" y="100000"/>
                                    </p:animScale>
                                    <p:animScale>
                                      <p:cBhvr>
                                        <p:cTn id="62" dur="26">
                                          <p:stCondLst>
                                            <p:cond delay="1808"/>
                                          </p:stCondLst>
                                        </p:cTn>
                                        <p:tgtEl>
                                          <p:spTgt spid="3">
                                            <p:txEl>
                                              <p:pRg st="4" end="4"/>
                                            </p:txEl>
                                          </p:spTgt>
                                        </p:tgtEl>
                                      </p:cBhvr>
                                      <p:to x="100000" y="95000"/>
                                    </p:animScale>
                                    <p:animScale>
                                      <p:cBhvr>
                                        <p:cTn id="63" dur="166" decel="50000">
                                          <p:stCondLst>
                                            <p:cond delay="1834"/>
                                          </p:stCondLst>
                                        </p:cTn>
                                        <p:tgtEl>
                                          <p:spTgt spid="3">
                                            <p:txEl>
                                              <p:pRg st="4" end="4"/>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3">
                                            <p:txEl>
                                              <p:pRg st="5" end="5"/>
                                            </p:txEl>
                                          </p:spTgt>
                                        </p:tgtEl>
                                        <p:attrNameLst>
                                          <p:attrName>style.visibility</p:attrName>
                                        </p:attrNameLst>
                                      </p:cBhvr>
                                      <p:to>
                                        <p:strVal val="visible"/>
                                      </p:to>
                                    </p:set>
                                    <p:animEffect transition="in" filter="wipe(down)">
                                      <p:cBhvr>
                                        <p:cTn id="68" dur="580">
                                          <p:stCondLst>
                                            <p:cond delay="0"/>
                                          </p:stCondLst>
                                        </p:cTn>
                                        <p:tgtEl>
                                          <p:spTgt spid="3">
                                            <p:txEl>
                                              <p:pRg st="5" end="5"/>
                                            </p:txEl>
                                          </p:spTgt>
                                        </p:tgtEl>
                                      </p:cBhvr>
                                    </p:animEffect>
                                    <p:anim calcmode="lin" valueType="num">
                                      <p:cBhvr>
                                        <p:cTn id="69"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3">
                                            <p:txEl>
                                              <p:pRg st="5" end="5"/>
                                            </p:txEl>
                                          </p:spTgt>
                                        </p:tgtEl>
                                      </p:cBhvr>
                                      <p:to x="100000" y="60000"/>
                                    </p:animScale>
                                    <p:animScale>
                                      <p:cBhvr>
                                        <p:cTn id="75" dur="166" decel="50000">
                                          <p:stCondLst>
                                            <p:cond delay="676"/>
                                          </p:stCondLst>
                                        </p:cTn>
                                        <p:tgtEl>
                                          <p:spTgt spid="3">
                                            <p:txEl>
                                              <p:pRg st="5" end="5"/>
                                            </p:txEl>
                                          </p:spTgt>
                                        </p:tgtEl>
                                      </p:cBhvr>
                                      <p:to x="100000" y="100000"/>
                                    </p:animScale>
                                    <p:animScale>
                                      <p:cBhvr>
                                        <p:cTn id="76" dur="26">
                                          <p:stCondLst>
                                            <p:cond delay="1312"/>
                                          </p:stCondLst>
                                        </p:cTn>
                                        <p:tgtEl>
                                          <p:spTgt spid="3">
                                            <p:txEl>
                                              <p:pRg st="5" end="5"/>
                                            </p:txEl>
                                          </p:spTgt>
                                        </p:tgtEl>
                                      </p:cBhvr>
                                      <p:to x="100000" y="80000"/>
                                    </p:animScale>
                                    <p:animScale>
                                      <p:cBhvr>
                                        <p:cTn id="77" dur="166" decel="50000">
                                          <p:stCondLst>
                                            <p:cond delay="1338"/>
                                          </p:stCondLst>
                                        </p:cTn>
                                        <p:tgtEl>
                                          <p:spTgt spid="3">
                                            <p:txEl>
                                              <p:pRg st="5" end="5"/>
                                            </p:txEl>
                                          </p:spTgt>
                                        </p:tgtEl>
                                      </p:cBhvr>
                                      <p:to x="100000" y="100000"/>
                                    </p:animScale>
                                    <p:animScale>
                                      <p:cBhvr>
                                        <p:cTn id="78" dur="26">
                                          <p:stCondLst>
                                            <p:cond delay="1642"/>
                                          </p:stCondLst>
                                        </p:cTn>
                                        <p:tgtEl>
                                          <p:spTgt spid="3">
                                            <p:txEl>
                                              <p:pRg st="5" end="5"/>
                                            </p:txEl>
                                          </p:spTgt>
                                        </p:tgtEl>
                                      </p:cBhvr>
                                      <p:to x="100000" y="90000"/>
                                    </p:animScale>
                                    <p:animScale>
                                      <p:cBhvr>
                                        <p:cTn id="79" dur="166" decel="50000">
                                          <p:stCondLst>
                                            <p:cond delay="1668"/>
                                          </p:stCondLst>
                                        </p:cTn>
                                        <p:tgtEl>
                                          <p:spTgt spid="3">
                                            <p:txEl>
                                              <p:pRg st="5" end="5"/>
                                            </p:txEl>
                                          </p:spTgt>
                                        </p:tgtEl>
                                      </p:cBhvr>
                                      <p:to x="100000" y="100000"/>
                                    </p:animScale>
                                    <p:animScale>
                                      <p:cBhvr>
                                        <p:cTn id="80" dur="26">
                                          <p:stCondLst>
                                            <p:cond delay="1808"/>
                                          </p:stCondLst>
                                        </p:cTn>
                                        <p:tgtEl>
                                          <p:spTgt spid="3">
                                            <p:txEl>
                                              <p:pRg st="5" end="5"/>
                                            </p:txEl>
                                          </p:spTgt>
                                        </p:tgtEl>
                                      </p:cBhvr>
                                      <p:to x="100000" y="95000"/>
                                    </p:animScale>
                                    <p:animScale>
                                      <p:cBhvr>
                                        <p:cTn id="81" dur="166" decel="50000">
                                          <p:stCondLst>
                                            <p:cond delay="1834"/>
                                          </p:stCondLst>
                                        </p:cTn>
                                        <p:tgtEl>
                                          <p:spTgt spid="3">
                                            <p:txEl>
                                              <p:pRg st="5" end="5"/>
                                            </p:txEl>
                                          </p:spTgt>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3">
                                            <p:txEl>
                                              <p:pRg st="6" end="6"/>
                                            </p:txEl>
                                          </p:spTgt>
                                        </p:tgtEl>
                                        <p:attrNameLst>
                                          <p:attrName>style.visibility</p:attrName>
                                        </p:attrNameLst>
                                      </p:cBhvr>
                                      <p:to>
                                        <p:strVal val="visible"/>
                                      </p:to>
                                    </p:set>
                                    <p:animEffect transition="in" filter="wipe(down)">
                                      <p:cBhvr>
                                        <p:cTn id="86" dur="580">
                                          <p:stCondLst>
                                            <p:cond delay="0"/>
                                          </p:stCondLst>
                                        </p:cTn>
                                        <p:tgtEl>
                                          <p:spTgt spid="3">
                                            <p:txEl>
                                              <p:pRg st="6" end="6"/>
                                            </p:txEl>
                                          </p:spTgt>
                                        </p:tgtEl>
                                      </p:cBhvr>
                                    </p:animEffect>
                                    <p:anim calcmode="lin" valueType="num">
                                      <p:cBhvr>
                                        <p:cTn id="87"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92" dur="26">
                                          <p:stCondLst>
                                            <p:cond delay="650"/>
                                          </p:stCondLst>
                                        </p:cTn>
                                        <p:tgtEl>
                                          <p:spTgt spid="3">
                                            <p:txEl>
                                              <p:pRg st="6" end="6"/>
                                            </p:txEl>
                                          </p:spTgt>
                                        </p:tgtEl>
                                      </p:cBhvr>
                                      <p:to x="100000" y="60000"/>
                                    </p:animScale>
                                    <p:animScale>
                                      <p:cBhvr>
                                        <p:cTn id="93" dur="166" decel="50000">
                                          <p:stCondLst>
                                            <p:cond delay="676"/>
                                          </p:stCondLst>
                                        </p:cTn>
                                        <p:tgtEl>
                                          <p:spTgt spid="3">
                                            <p:txEl>
                                              <p:pRg st="6" end="6"/>
                                            </p:txEl>
                                          </p:spTgt>
                                        </p:tgtEl>
                                      </p:cBhvr>
                                      <p:to x="100000" y="100000"/>
                                    </p:animScale>
                                    <p:animScale>
                                      <p:cBhvr>
                                        <p:cTn id="94" dur="26">
                                          <p:stCondLst>
                                            <p:cond delay="1312"/>
                                          </p:stCondLst>
                                        </p:cTn>
                                        <p:tgtEl>
                                          <p:spTgt spid="3">
                                            <p:txEl>
                                              <p:pRg st="6" end="6"/>
                                            </p:txEl>
                                          </p:spTgt>
                                        </p:tgtEl>
                                      </p:cBhvr>
                                      <p:to x="100000" y="80000"/>
                                    </p:animScale>
                                    <p:animScale>
                                      <p:cBhvr>
                                        <p:cTn id="95" dur="166" decel="50000">
                                          <p:stCondLst>
                                            <p:cond delay="1338"/>
                                          </p:stCondLst>
                                        </p:cTn>
                                        <p:tgtEl>
                                          <p:spTgt spid="3">
                                            <p:txEl>
                                              <p:pRg st="6" end="6"/>
                                            </p:txEl>
                                          </p:spTgt>
                                        </p:tgtEl>
                                      </p:cBhvr>
                                      <p:to x="100000" y="100000"/>
                                    </p:animScale>
                                    <p:animScale>
                                      <p:cBhvr>
                                        <p:cTn id="96" dur="26">
                                          <p:stCondLst>
                                            <p:cond delay="1642"/>
                                          </p:stCondLst>
                                        </p:cTn>
                                        <p:tgtEl>
                                          <p:spTgt spid="3">
                                            <p:txEl>
                                              <p:pRg st="6" end="6"/>
                                            </p:txEl>
                                          </p:spTgt>
                                        </p:tgtEl>
                                      </p:cBhvr>
                                      <p:to x="100000" y="90000"/>
                                    </p:animScale>
                                    <p:animScale>
                                      <p:cBhvr>
                                        <p:cTn id="97" dur="166" decel="50000">
                                          <p:stCondLst>
                                            <p:cond delay="1668"/>
                                          </p:stCondLst>
                                        </p:cTn>
                                        <p:tgtEl>
                                          <p:spTgt spid="3">
                                            <p:txEl>
                                              <p:pRg st="6" end="6"/>
                                            </p:txEl>
                                          </p:spTgt>
                                        </p:tgtEl>
                                      </p:cBhvr>
                                      <p:to x="100000" y="100000"/>
                                    </p:animScale>
                                    <p:animScale>
                                      <p:cBhvr>
                                        <p:cTn id="98" dur="26">
                                          <p:stCondLst>
                                            <p:cond delay="1808"/>
                                          </p:stCondLst>
                                        </p:cTn>
                                        <p:tgtEl>
                                          <p:spTgt spid="3">
                                            <p:txEl>
                                              <p:pRg st="6" end="6"/>
                                            </p:txEl>
                                          </p:spTgt>
                                        </p:tgtEl>
                                      </p:cBhvr>
                                      <p:to x="100000" y="95000"/>
                                    </p:animScale>
                                    <p:animScale>
                                      <p:cBhvr>
                                        <p:cTn id="99"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7943" y="370937"/>
            <a:ext cx="10178322" cy="3593591"/>
          </a:xfrm>
        </p:spPr>
        <p:txBody>
          <a:bodyPr/>
          <a:lstStyle/>
          <a:p>
            <a:pPr marL="0" indent="0" algn="r">
              <a:buNone/>
            </a:pPr>
            <a:r>
              <a:rPr lang="ar-AE" dirty="0"/>
              <a:t>•كذلك استهلاك نظام غذائي غني بالألياف والأطعمة المفيدة كالإجاص المجفف وعصير الفاكهة </a:t>
            </a:r>
          </a:p>
          <a:p>
            <a:pPr marL="0" indent="0" algn="r">
              <a:buNone/>
            </a:pPr>
            <a:r>
              <a:rPr lang="ar-AE" dirty="0"/>
              <a:t>•شرب الكثير من السوائل وبالأخص الماء </a:t>
            </a:r>
          </a:p>
          <a:p>
            <a:pPr marL="0" indent="0" algn="r">
              <a:buNone/>
            </a:pPr>
            <a:r>
              <a:rPr lang="ar-AE" dirty="0"/>
              <a:t>•الحجامة وهي من أنفع العلاجات الطبيعية في تنشيط الدورة الدموية للأعصاب الحسية للأطراف سواء لليدين أو الرجلين … وتكون فيها الحجامة على مواضع خاصة تشمل مواضع السنة ابتداءاً الكاهل والأخدعين وكذلك النقاط  العلاجية الخاصة بكلا الأطراف</a:t>
            </a:r>
            <a:endParaRPr lang="en-GB" dirty="0"/>
          </a:p>
        </p:txBody>
      </p:sp>
      <p:pic>
        <p:nvPicPr>
          <p:cNvPr id="4" name="Picture 3"/>
          <p:cNvPicPr>
            <a:picLocks noChangeAspect="1"/>
          </p:cNvPicPr>
          <p:nvPr/>
        </p:nvPicPr>
        <p:blipFill>
          <a:blip r:embed="rId2"/>
          <a:stretch>
            <a:fillRect/>
          </a:stretch>
        </p:blipFill>
        <p:spPr>
          <a:xfrm>
            <a:off x="1014582" y="3631721"/>
            <a:ext cx="3402143" cy="3122761"/>
          </a:xfrm>
          <a:prstGeom prst="rect">
            <a:avLst/>
          </a:prstGeom>
        </p:spPr>
      </p:pic>
      <p:pic>
        <p:nvPicPr>
          <p:cNvPr id="5" name="Picture 4"/>
          <p:cNvPicPr>
            <a:picLocks noChangeAspect="1"/>
          </p:cNvPicPr>
          <p:nvPr/>
        </p:nvPicPr>
        <p:blipFill>
          <a:blip r:embed="rId3"/>
          <a:stretch>
            <a:fillRect/>
          </a:stretch>
        </p:blipFill>
        <p:spPr>
          <a:xfrm>
            <a:off x="4416725" y="3631720"/>
            <a:ext cx="3174622" cy="3122761"/>
          </a:xfrm>
          <a:prstGeom prst="rect">
            <a:avLst/>
          </a:prstGeom>
        </p:spPr>
      </p:pic>
      <p:pic>
        <p:nvPicPr>
          <p:cNvPr id="6" name="Picture 5"/>
          <p:cNvPicPr>
            <a:picLocks noChangeAspect="1"/>
          </p:cNvPicPr>
          <p:nvPr/>
        </p:nvPicPr>
        <p:blipFill>
          <a:blip r:embed="rId4"/>
          <a:stretch>
            <a:fillRect/>
          </a:stretch>
        </p:blipFill>
        <p:spPr>
          <a:xfrm>
            <a:off x="7591347" y="3631720"/>
            <a:ext cx="3329898" cy="3122761"/>
          </a:xfrm>
          <a:prstGeom prst="rect">
            <a:avLst/>
          </a:prstGeom>
        </p:spPr>
      </p:pic>
    </p:spTree>
    <p:extLst>
      <p:ext uri="{BB962C8B-B14F-4D97-AF65-F5344CB8AC3E}">
        <p14:creationId xmlns:p14="http://schemas.microsoft.com/office/powerpoint/2010/main" val="23768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5"/>
                                        </p:tgtEl>
                                        <p:attrNameLst>
                                          <p:attrName>r</p:attrName>
                                        </p:attrNameLst>
                                      </p:cBhvr>
                                    </p:animRot>
                                    <p:animRot by="-240000">
                                      <p:cBhvr>
                                        <p:cTn id="30" dur="200" fill="hold">
                                          <p:stCondLst>
                                            <p:cond delay="200"/>
                                          </p:stCondLst>
                                        </p:cTn>
                                        <p:tgtEl>
                                          <p:spTgt spid="5"/>
                                        </p:tgtEl>
                                        <p:attrNameLst>
                                          <p:attrName>r</p:attrName>
                                        </p:attrNameLst>
                                      </p:cBhvr>
                                    </p:animRot>
                                    <p:animRot by="240000">
                                      <p:cBhvr>
                                        <p:cTn id="31" dur="200" fill="hold">
                                          <p:stCondLst>
                                            <p:cond delay="400"/>
                                          </p:stCondLst>
                                        </p:cTn>
                                        <p:tgtEl>
                                          <p:spTgt spid="5"/>
                                        </p:tgtEl>
                                        <p:attrNameLst>
                                          <p:attrName>r</p:attrName>
                                        </p:attrNameLst>
                                      </p:cBhvr>
                                    </p:animRot>
                                    <p:animRot by="-240000">
                                      <p:cBhvr>
                                        <p:cTn id="32" dur="200" fill="hold">
                                          <p:stCondLst>
                                            <p:cond delay="600"/>
                                          </p:stCondLst>
                                        </p:cTn>
                                        <p:tgtEl>
                                          <p:spTgt spid="5"/>
                                        </p:tgtEl>
                                        <p:attrNameLst>
                                          <p:attrName>r</p:attrName>
                                        </p:attrNameLst>
                                      </p:cBhvr>
                                    </p:animRot>
                                    <p:animRot by="120000">
                                      <p:cBhvr>
                                        <p:cTn id="33" dur="200" fill="hold">
                                          <p:stCondLst>
                                            <p:cond delay="800"/>
                                          </p:stCondLst>
                                        </p:cTn>
                                        <p:tgtEl>
                                          <p:spTgt spid="5"/>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AE" sz="4800" dirty="0"/>
              <a:t>حجامة الطوارئ</a:t>
            </a:r>
            <a:endParaRPr lang="en-GB" sz="4800" dirty="0"/>
          </a:p>
        </p:txBody>
      </p:sp>
    </p:spTree>
    <p:extLst>
      <p:ext uri="{BB962C8B-B14F-4D97-AF65-F5344CB8AC3E}">
        <p14:creationId xmlns:p14="http://schemas.microsoft.com/office/powerpoint/2010/main" val="2985307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a:t>ماهي حجامة الطوارئ ؟ وكيفية عملها ؟</a:t>
            </a:r>
            <a:endParaRPr lang="en-GB" dirty="0"/>
          </a:p>
        </p:txBody>
      </p:sp>
      <p:sp>
        <p:nvSpPr>
          <p:cNvPr id="3" name="Content Placeholder 2"/>
          <p:cNvSpPr>
            <a:spLocks noGrp="1"/>
          </p:cNvSpPr>
          <p:nvPr>
            <p:ph idx="1"/>
          </p:nvPr>
        </p:nvSpPr>
        <p:spPr/>
        <p:txBody>
          <a:bodyPr/>
          <a:lstStyle/>
          <a:p>
            <a:pPr marL="0" indent="0" algn="r">
              <a:buNone/>
            </a:pPr>
            <a:r>
              <a:rPr lang="ar-AE" dirty="0"/>
              <a:t>حجامة الطوارئ :</a:t>
            </a:r>
          </a:p>
          <a:p>
            <a:pPr marL="0" indent="0" algn="r">
              <a:buNone/>
            </a:pPr>
            <a:r>
              <a:rPr lang="ar-AE" dirty="0"/>
              <a:t>يُستخدم هذا النوع من الحجامة في الحالات الطارئة كلدغ الثعبان او العقرب ، حيث يتم ربط المكان بعيداً عن مكان اللدغة (ثم نقوم بتشريط المكان الذي حصلت فيه اللدغة تشريطاً عميقاً وهذا استثنائي لحرج الموقف في  هذه الحالة ) ثم نقوم بتثبيت كأس الحجامة فوق الفتحات ونقوم من بعدها بسحب الدم المسموم .</a:t>
            </a:r>
            <a:endParaRPr lang="en-GB" dirty="0"/>
          </a:p>
        </p:txBody>
      </p:sp>
    </p:spTree>
    <p:extLst>
      <p:ext uri="{BB962C8B-B14F-4D97-AF65-F5344CB8AC3E}">
        <p14:creationId xmlns:p14="http://schemas.microsoft.com/office/powerpoint/2010/main" val="164931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heel(1)">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heel(1)">
                                      <p:cBhvr>
                                        <p:cTn id="2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2800" dirty="0"/>
              <a:t>وهذا النوع من الحجامة يفيد على وجه الخصوص أهل الصحراء ومن تبعد عنهم المستشفيات فتكون بمثابة اسعافات أولية </a:t>
            </a:r>
            <a:r>
              <a:rPr lang="en-GB" sz="2800" dirty="0"/>
              <a:t>🚨 </a:t>
            </a:r>
            <a:r>
              <a:rPr lang="ar-AE" sz="2800" dirty="0"/>
              <a:t>للمصاب</a:t>
            </a:r>
            <a:endParaRPr lang="en-GB" sz="2800" dirty="0"/>
          </a:p>
        </p:txBody>
      </p:sp>
      <p:pic>
        <p:nvPicPr>
          <p:cNvPr id="4" name="Picture 3"/>
          <p:cNvPicPr>
            <a:picLocks noChangeAspect="1"/>
          </p:cNvPicPr>
          <p:nvPr/>
        </p:nvPicPr>
        <p:blipFill>
          <a:blip r:embed="rId2"/>
          <a:stretch>
            <a:fillRect/>
          </a:stretch>
        </p:blipFill>
        <p:spPr>
          <a:xfrm>
            <a:off x="4014208" y="1328467"/>
            <a:ext cx="4198090" cy="5313872"/>
          </a:xfrm>
          <a:prstGeom prst="rect">
            <a:avLst/>
          </a:prstGeom>
        </p:spPr>
      </p:pic>
    </p:spTree>
    <p:extLst>
      <p:ext uri="{BB962C8B-B14F-4D97-AF65-F5344CB8AC3E}">
        <p14:creationId xmlns:p14="http://schemas.microsoft.com/office/powerpoint/2010/main" val="34640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a:t>التبول اللاإرادي </a:t>
            </a:r>
            <a:endParaRPr lang="en-GB" dirty="0"/>
          </a:p>
        </p:txBody>
      </p:sp>
      <p:sp>
        <p:nvSpPr>
          <p:cNvPr id="3" name="Content Placeholder 2"/>
          <p:cNvSpPr>
            <a:spLocks noGrp="1"/>
          </p:cNvSpPr>
          <p:nvPr>
            <p:ph idx="1"/>
          </p:nvPr>
        </p:nvSpPr>
        <p:spPr>
          <a:xfrm>
            <a:off x="1355195" y="1259458"/>
            <a:ext cx="10178322" cy="3593591"/>
          </a:xfrm>
        </p:spPr>
        <p:txBody>
          <a:bodyPr/>
          <a:lstStyle/>
          <a:p>
            <a:pPr marL="0" indent="0" algn="r">
              <a:buNone/>
            </a:pPr>
            <a:r>
              <a:rPr lang="ar-AE" dirty="0"/>
              <a:t>•وهو عرض شائع يحدث مع بعض الأطفال وبالأخص من يُعانون من حالات نفسية أو مشاكل أسرية أو انفصال للأبوين وعدم الإعتناء بهم وبصحتهم النفسية كأجيال المستقبل </a:t>
            </a:r>
          </a:p>
          <a:p>
            <a:pPr marL="0" indent="0" algn="r">
              <a:buNone/>
            </a:pPr>
            <a:endParaRPr lang="ar-AE" dirty="0"/>
          </a:p>
          <a:p>
            <a:pPr marL="0" indent="0" algn="r">
              <a:buNone/>
            </a:pPr>
            <a:r>
              <a:rPr lang="ar-AE" dirty="0"/>
              <a:t>•وهو يُعرَّف على أنه تسرب البول العفوي والمتكرر أثناء النوم عند الأطفال من سن الخامسة ومافوق مرتين على الأقل في الأسبوع لمدة لاتقل عن ٣ أشهر متتالية</a:t>
            </a:r>
            <a:endParaRPr lang="en-GB" dirty="0"/>
          </a:p>
        </p:txBody>
      </p:sp>
      <p:pic>
        <p:nvPicPr>
          <p:cNvPr id="4" name="Picture 3"/>
          <p:cNvPicPr>
            <a:picLocks noChangeAspect="1"/>
          </p:cNvPicPr>
          <p:nvPr/>
        </p:nvPicPr>
        <p:blipFill>
          <a:blip r:embed="rId2"/>
          <a:stretch>
            <a:fillRect/>
          </a:stretch>
        </p:blipFill>
        <p:spPr>
          <a:xfrm>
            <a:off x="2441275" y="2995461"/>
            <a:ext cx="5287993" cy="3517482"/>
          </a:xfrm>
          <a:prstGeom prst="rect">
            <a:avLst/>
          </a:prstGeom>
        </p:spPr>
      </p:pic>
    </p:spTree>
    <p:extLst>
      <p:ext uri="{BB962C8B-B14F-4D97-AF65-F5344CB8AC3E}">
        <p14:creationId xmlns:p14="http://schemas.microsoft.com/office/powerpoint/2010/main" val="15535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3600" dirty="0"/>
              <a:t>ما مدى حدوث التبول اللاإرادي عند الأطفال</a:t>
            </a:r>
            <a:endParaRPr lang="en-GB" sz="3600" dirty="0"/>
          </a:p>
        </p:txBody>
      </p:sp>
      <p:sp>
        <p:nvSpPr>
          <p:cNvPr id="3" name="Content Placeholder 2"/>
          <p:cNvSpPr>
            <a:spLocks noGrp="1"/>
          </p:cNvSpPr>
          <p:nvPr>
            <p:ph idx="1"/>
          </p:nvPr>
        </p:nvSpPr>
        <p:spPr>
          <a:xfrm>
            <a:off x="1251678" y="1544130"/>
            <a:ext cx="10178322" cy="3593591"/>
          </a:xfrm>
        </p:spPr>
        <p:txBody>
          <a:bodyPr/>
          <a:lstStyle/>
          <a:p>
            <a:pPr marL="0" indent="0" algn="r" rtl="1">
              <a:buNone/>
            </a:pPr>
            <a:r>
              <a:rPr lang="ar-AE" dirty="0"/>
              <a:t>تبلغ نسبة حدوث البول الليلي أو النهاري لدى الأطفال في عمر الخامسة حوالي من ١٥ - ٢٠ ‎%‎ </a:t>
            </a:r>
          </a:p>
          <a:p>
            <a:pPr marL="0" indent="0" algn="r" rtl="1">
              <a:buNone/>
            </a:pPr>
            <a:r>
              <a:rPr lang="ar-AE" dirty="0"/>
              <a:t>وتبلغ حوالي ٧ ‎%‎ عند عمر السابعة ، و ٥ ‎%‎ عند العشر سنوات من العمر ، كما أن حوالي ٢ - ٣ ‎%‎ من المراهقين ( ١٣ - ١٩ سنة ) يُعانون من البرد السريري مرة واحدة في الشهر على الأقل</a:t>
            </a:r>
            <a:endParaRPr lang="en-GB" dirty="0"/>
          </a:p>
        </p:txBody>
      </p:sp>
      <p:pic>
        <p:nvPicPr>
          <p:cNvPr id="4" name="Picture 3"/>
          <p:cNvPicPr>
            <a:picLocks noChangeAspect="1"/>
          </p:cNvPicPr>
          <p:nvPr/>
        </p:nvPicPr>
        <p:blipFill>
          <a:blip r:embed="rId2"/>
          <a:stretch>
            <a:fillRect/>
          </a:stretch>
        </p:blipFill>
        <p:spPr>
          <a:xfrm>
            <a:off x="1251678" y="3340925"/>
            <a:ext cx="10353675" cy="2790825"/>
          </a:xfrm>
          <a:prstGeom prst="rect">
            <a:avLst/>
          </a:prstGeom>
        </p:spPr>
      </p:pic>
    </p:spTree>
    <p:extLst>
      <p:ext uri="{BB962C8B-B14F-4D97-AF65-F5344CB8AC3E}">
        <p14:creationId xmlns:p14="http://schemas.microsoft.com/office/powerpoint/2010/main" val="159795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0391" y="112145"/>
            <a:ext cx="9225863" cy="6609819"/>
          </a:xfrm>
          <a:prstGeom prst="rect">
            <a:avLst/>
          </a:prstGeom>
        </p:spPr>
      </p:pic>
    </p:spTree>
    <p:extLst>
      <p:ext uri="{BB962C8B-B14F-4D97-AF65-F5344CB8AC3E}">
        <p14:creationId xmlns:p14="http://schemas.microsoft.com/office/powerpoint/2010/main" val="214568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3600" dirty="0"/>
              <a:t>آلية حصول التبول اللاإرادي لدى الأطفال</a:t>
            </a:r>
            <a:endParaRPr lang="en-GB" sz="3600" dirty="0"/>
          </a:p>
        </p:txBody>
      </p:sp>
      <p:sp>
        <p:nvSpPr>
          <p:cNvPr id="3" name="Content Placeholder 2"/>
          <p:cNvSpPr>
            <a:spLocks noGrp="1"/>
          </p:cNvSpPr>
          <p:nvPr>
            <p:ph idx="1"/>
          </p:nvPr>
        </p:nvSpPr>
        <p:spPr>
          <a:xfrm>
            <a:off x="1251678" y="1535503"/>
            <a:ext cx="10178322" cy="3593591"/>
          </a:xfrm>
        </p:spPr>
        <p:txBody>
          <a:bodyPr/>
          <a:lstStyle/>
          <a:p>
            <a:pPr marL="0" indent="0" algn="r">
              <a:buNone/>
            </a:pPr>
            <a:r>
              <a:rPr lang="ar-AE" dirty="0"/>
              <a:t>تتم من خلال تخزين البول في المثانة ، والتي تتمدد مع زيادة كمية البول وعندما يصل التمدد إلى نقطة معينة ، تُرسل أعصاب المثانة إشارات للمخ ، والذي يستجيب بدوره بإعطاء الشعور بأن المثانة ممتلئة وعندما يكون الطفل مُدرباً على معرفة احساس امتلاء المثانة فهو يذهب إلى الخلاء لتفريغها .وتتم العملية بأن تنكمش عضلات المثانة فتضغط على البول ليخرج عن طريق مجرى البول .</a:t>
            </a:r>
          </a:p>
          <a:p>
            <a:pPr marL="0" indent="0" algn="r">
              <a:buNone/>
            </a:pPr>
            <a:endParaRPr lang="ar-AE" dirty="0"/>
          </a:p>
          <a:p>
            <a:pPr marL="0" indent="0" algn="r">
              <a:buNone/>
            </a:pPr>
            <a:endParaRPr lang="ar-AE" dirty="0"/>
          </a:p>
          <a:p>
            <a:pPr marL="0" indent="0" algn="r">
              <a:buNone/>
            </a:pPr>
            <a:r>
              <a:rPr lang="ar-AE" dirty="0"/>
              <a:t>وبالنسبة للآثار المترتبة لحصول هذا العرض : هو ضعف الشخصية العامة لديه وعدم الثقة بالنفس … ووجود هاجس لديه من تكرار الأمر وبالتالي تعرضه للانتقاد … فلذلك لابد من تدارك الأمر بالخطوات العلاجية التي سنذكرها بعد قليل</a:t>
            </a:r>
            <a:endParaRPr lang="en-GB" dirty="0"/>
          </a:p>
        </p:txBody>
      </p:sp>
    </p:spTree>
    <p:extLst>
      <p:ext uri="{BB962C8B-B14F-4D97-AF65-F5344CB8AC3E}">
        <p14:creationId xmlns:p14="http://schemas.microsoft.com/office/powerpoint/2010/main" val="419565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a:t>العلاج يكون كالتالي</a:t>
            </a:r>
            <a:endParaRPr lang="en-GB" dirty="0"/>
          </a:p>
        </p:txBody>
      </p:sp>
      <p:sp>
        <p:nvSpPr>
          <p:cNvPr id="3" name="Content Placeholder 2"/>
          <p:cNvSpPr>
            <a:spLocks noGrp="1"/>
          </p:cNvSpPr>
          <p:nvPr>
            <p:ph idx="1"/>
          </p:nvPr>
        </p:nvSpPr>
        <p:spPr>
          <a:xfrm>
            <a:off x="1320689" y="1759790"/>
            <a:ext cx="10178322" cy="4364965"/>
          </a:xfrm>
        </p:spPr>
        <p:txBody>
          <a:bodyPr>
            <a:normAutofit/>
          </a:bodyPr>
          <a:lstStyle/>
          <a:p>
            <a:pPr marL="0" indent="0" algn="r">
              <a:buNone/>
            </a:pPr>
            <a:r>
              <a:rPr lang="ar-AE" dirty="0"/>
              <a:t>•أولاً الهدوء النفسي من قِبل الأهل فليس هناك ما يستدعي للقلق ، فلابد من التحدث مع الطفل والتهدئة من روعه .</a:t>
            </a:r>
          </a:p>
          <a:p>
            <a:pPr marL="0" indent="0" algn="r">
              <a:buNone/>
            </a:pPr>
            <a:r>
              <a:rPr lang="ar-AE" dirty="0"/>
              <a:t>•والأمر الآخر  الأشد أهمية من سابقه … يكون متمثلاً بدعوة الآخرين بعدم انتقاد طفلهم والتعدي عليه بالسخرية مما يفاقم المشكلة .</a:t>
            </a:r>
          </a:p>
          <a:p>
            <a:pPr marL="0" indent="0" algn="r">
              <a:buNone/>
            </a:pPr>
            <a:r>
              <a:rPr lang="ar-AE" dirty="0"/>
              <a:t>•مع تقليل نسبة السوائل التي يتناولها قبل النوم </a:t>
            </a:r>
          </a:p>
          <a:p>
            <a:pPr marL="0" indent="0" algn="r">
              <a:buNone/>
            </a:pPr>
            <a:endParaRPr lang="ar-AE" dirty="0"/>
          </a:p>
          <a:p>
            <a:pPr marL="0" indent="0" algn="r">
              <a:buNone/>
            </a:pPr>
            <a:r>
              <a:rPr lang="ar-AE" sz="2800" dirty="0"/>
              <a:t>و كعلاجات طبيعية :</a:t>
            </a:r>
          </a:p>
          <a:p>
            <a:pPr marL="0" indent="0" algn="r">
              <a:buNone/>
            </a:pPr>
            <a:endParaRPr lang="ar-AE" sz="2800" dirty="0"/>
          </a:p>
          <a:p>
            <a:pPr marL="0" indent="0" algn="r">
              <a:buNone/>
            </a:pPr>
            <a:r>
              <a:rPr lang="ar-AE" dirty="0"/>
              <a:t>•إعطاء الطفل ملعقتين عسل صافي قبل النوم لمدة أسبوعين على الأقل</a:t>
            </a:r>
          </a:p>
          <a:p>
            <a:pPr marL="0" indent="0" algn="r">
              <a:buNone/>
            </a:pPr>
            <a:r>
              <a:rPr lang="ar-AE" dirty="0"/>
              <a:t>•دهن أسفل ظهر الطفل وأسفل السرة مع التدليك بزيت البابونج وزيت المريمية وزيت الزيتون .</a:t>
            </a:r>
            <a:endParaRPr lang="en-GB" dirty="0"/>
          </a:p>
        </p:txBody>
      </p:sp>
    </p:spTree>
    <p:extLst>
      <p:ext uri="{BB962C8B-B14F-4D97-AF65-F5344CB8AC3E}">
        <p14:creationId xmlns:p14="http://schemas.microsoft.com/office/powerpoint/2010/main" val="21107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3600" dirty="0"/>
              <a:t>العوامل التي تؤدي للتبول اللاإرادي عند الأطفال</a:t>
            </a:r>
            <a:endParaRPr lang="en-GB" sz="3600" dirty="0"/>
          </a:p>
        </p:txBody>
      </p:sp>
      <p:pic>
        <p:nvPicPr>
          <p:cNvPr id="4" name="Picture 3"/>
          <p:cNvPicPr>
            <a:picLocks noChangeAspect="1"/>
          </p:cNvPicPr>
          <p:nvPr/>
        </p:nvPicPr>
        <p:blipFill>
          <a:blip r:embed="rId2"/>
          <a:stretch>
            <a:fillRect/>
          </a:stretch>
        </p:blipFill>
        <p:spPr>
          <a:xfrm>
            <a:off x="1785668" y="1112808"/>
            <a:ext cx="8928340" cy="5624422"/>
          </a:xfrm>
          <a:prstGeom prst="rect">
            <a:avLst/>
          </a:prstGeom>
        </p:spPr>
      </p:pic>
    </p:spTree>
    <p:extLst>
      <p:ext uri="{BB962C8B-B14F-4D97-AF65-F5344CB8AC3E}">
        <p14:creationId xmlns:p14="http://schemas.microsoft.com/office/powerpoint/2010/main" val="34856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3600" dirty="0"/>
              <a:t>*زيت البابونج مهدئ رائع للأعصاب *</a:t>
            </a:r>
            <a:endParaRPr lang="en-GB" sz="3600" dirty="0"/>
          </a:p>
        </p:txBody>
      </p:sp>
      <p:sp>
        <p:nvSpPr>
          <p:cNvPr id="3" name="Content Placeholder 2"/>
          <p:cNvSpPr>
            <a:spLocks noGrp="1"/>
          </p:cNvSpPr>
          <p:nvPr>
            <p:ph idx="1"/>
          </p:nvPr>
        </p:nvSpPr>
        <p:spPr>
          <a:xfrm>
            <a:off x="1251678" y="1337095"/>
            <a:ext cx="10178322" cy="3593591"/>
          </a:xfrm>
        </p:spPr>
        <p:txBody>
          <a:bodyPr/>
          <a:lstStyle/>
          <a:p>
            <a:pPr marL="0" indent="0" algn="r">
              <a:buNone/>
            </a:pPr>
            <a:r>
              <a:rPr lang="ar-AE" dirty="0"/>
              <a:t>ويُفضل خلطه مع زيت الزيتون الذي يساعد على امتصاص بقية الزيوت</a:t>
            </a:r>
            <a:endParaRPr lang="en-GB" dirty="0"/>
          </a:p>
        </p:txBody>
      </p:sp>
      <p:pic>
        <p:nvPicPr>
          <p:cNvPr id="4" name="Picture 3"/>
          <p:cNvPicPr>
            <a:picLocks noChangeAspect="1"/>
          </p:cNvPicPr>
          <p:nvPr/>
        </p:nvPicPr>
        <p:blipFill>
          <a:blip r:embed="rId2"/>
          <a:stretch>
            <a:fillRect/>
          </a:stretch>
        </p:blipFill>
        <p:spPr>
          <a:xfrm>
            <a:off x="1065990" y="1993421"/>
            <a:ext cx="10715625" cy="4648200"/>
          </a:xfrm>
          <a:prstGeom prst="rect">
            <a:avLst/>
          </a:prstGeom>
        </p:spPr>
      </p:pic>
    </p:spTree>
    <p:extLst>
      <p:ext uri="{BB962C8B-B14F-4D97-AF65-F5344CB8AC3E}">
        <p14:creationId xmlns:p14="http://schemas.microsoft.com/office/powerpoint/2010/main" val="27259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a:t>ذيل الحصان</a:t>
            </a:r>
            <a:endParaRPr lang="en-GB" dirty="0"/>
          </a:p>
        </p:txBody>
      </p:sp>
      <p:sp>
        <p:nvSpPr>
          <p:cNvPr id="3" name="Content Placeholder 2"/>
          <p:cNvSpPr>
            <a:spLocks noGrp="1"/>
          </p:cNvSpPr>
          <p:nvPr>
            <p:ph idx="1"/>
          </p:nvPr>
        </p:nvSpPr>
        <p:spPr>
          <a:xfrm>
            <a:off x="1251678" y="1285337"/>
            <a:ext cx="10178322" cy="3593591"/>
          </a:xfrm>
        </p:spPr>
        <p:txBody>
          <a:bodyPr/>
          <a:lstStyle/>
          <a:p>
            <a:pPr marL="0" indent="0" algn="r">
              <a:buNone/>
            </a:pPr>
            <a:r>
              <a:rPr lang="ar-AE" dirty="0"/>
              <a:t>وكذلك أخذ مقدار بسيط من عشبتي ذيل الحصان ولسان الحمل … بحيث يتم خلطهم ووضعهم على الماء المغلي ، ومن ثم يتم نقعهم بالماء لمدة ربع ساعة ومن ثم يُصفى الخليط ويُحلى بالعسل ويُعطى للطفل لشربه قبل النوم … وهذا الأمر يتم تكراره لمدة أسبوع حتى نجد التحسن لدى الطفل</a:t>
            </a:r>
          </a:p>
          <a:p>
            <a:pPr marL="0" indent="0" algn="r">
              <a:buNone/>
            </a:pPr>
            <a:r>
              <a:rPr lang="ar-AE" dirty="0"/>
              <a:t>*وكمعلومة اضافية … عشبة ذيل الحصان عشبة رائعة لمن يعاني من فراغات في الشعر وصلع وكذلك لمن يريد تطويله من النساء *</a:t>
            </a:r>
            <a:endParaRPr lang="en-GB" dirty="0"/>
          </a:p>
        </p:txBody>
      </p:sp>
      <p:pic>
        <p:nvPicPr>
          <p:cNvPr id="4" name="Picture 3"/>
          <p:cNvPicPr>
            <a:picLocks noChangeAspect="1"/>
          </p:cNvPicPr>
          <p:nvPr/>
        </p:nvPicPr>
        <p:blipFill>
          <a:blip r:embed="rId2"/>
          <a:stretch>
            <a:fillRect/>
          </a:stretch>
        </p:blipFill>
        <p:spPr>
          <a:xfrm>
            <a:off x="1115495" y="3071004"/>
            <a:ext cx="10314505" cy="3640346"/>
          </a:xfrm>
          <a:prstGeom prst="rect">
            <a:avLst/>
          </a:prstGeom>
        </p:spPr>
      </p:pic>
    </p:spTree>
    <p:extLst>
      <p:ext uri="{BB962C8B-B14F-4D97-AF65-F5344CB8AC3E}">
        <p14:creationId xmlns:p14="http://schemas.microsoft.com/office/powerpoint/2010/main" val="180670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a:t>لسان الحمل</a:t>
            </a:r>
            <a:endParaRPr lang="en-GB" dirty="0"/>
          </a:p>
        </p:txBody>
      </p:sp>
      <p:pic>
        <p:nvPicPr>
          <p:cNvPr id="4" name="Picture 3"/>
          <p:cNvPicPr>
            <a:picLocks noChangeAspect="1"/>
          </p:cNvPicPr>
          <p:nvPr/>
        </p:nvPicPr>
        <p:blipFill>
          <a:blip r:embed="rId2"/>
          <a:stretch>
            <a:fillRect/>
          </a:stretch>
        </p:blipFill>
        <p:spPr>
          <a:xfrm>
            <a:off x="1958196" y="1164566"/>
            <a:ext cx="8988725" cy="5702060"/>
          </a:xfrm>
          <a:prstGeom prst="rect">
            <a:avLst/>
          </a:prstGeom>
        </p:spPr>
      </p:pic>
    </p:spTree>
    <p:extLst>
      <p:ext uri="{BB962C8B-B14F-4D97-AF65-F5344CB8AC3E}">
        <p14:creationId xmlns:p14="http://schemas.microsoft.com/office/powerpoint/2010/main" val="422936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3435" y="577971"/>
            <a:ext cx="10178322" cy="3593591"/>
          </a:xfrm>
        </p:spPr>
        <p:txBody>
          <a:bodyPr/>
          <a:lstStyle/>
          <a:p>
            <a:pPr marL="0" indent="0" algn="r">
              <a:buNone/>
            </a:pPr>
            <a:r>
              <a:rPr lang="ar-AE" dirty="0"/>
              <a:t>والعلاج الطبيعي الأخير لدينا هو العلاج بالحجامة …فهي خير معين لعلاج كافة الأمراض إن تمت وفق المنهج الصحيح بما يناسب ويخدم المريض</a:t>
            </a:r>
            <a:endParaRPr lang="en-GB" dirty="0"/>
          </a:p>
        </p:txBody>
      </p:sp>
      <p:pic>
        <p:nvPicPr>
          <p:cNvPr id="4" name="Picture 3"/>
          <p:cNvPicPr>
            <a:picLocks noChangeAspect="1"/>
          </p:cNvPicPr>
          <p:nvPr/>
        </p:nvPicPr>
        <p:blipFill>
          <a:blip r:embed="rId2"/>
          <a:stretch>
            <a:fillRect/>
          </a:stretch>
        </p:blipFill>
        <p:spPr>
          <a:xfrm>
            <a:off x="2958860" y="1207697"/>
            <a:ext cx="6107502" cy="5710687"/>
          </a:xfrm>
          <a:prstGeom prst="rect">
            <a:avLst/>
          </a:prstGeom>
        </p:spPr>
      </p:pic>
    </p:spTree>
    <p:extLst>
      <p:ext uri="{BB962C8B-B14F-4D97-AF65-F5344CB8AC3E}">
        <p14:creationId xmlns:p14="http://schemas.microsoft.com/office/powerpoint/2010/main" val="11633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a:t>حجامة الفحم</a:t>
            </a:r>
            <a:endParaRPr lang="en-GB" dirty="0"/>
          </a:p>
        </p:txBody>
      </p:sp>
      <p:sp>
        <p:nvSpPr>
          <p:cNvPr id="3" name="Content Placeholder 2"/>
          <p:cNvSpPr>
            <a:spLocks noGrp="1"/>
          </p:cNvSpPr>
          <p:nvPr>
            <p:ph idx="1"/>
          </p:nvPr>
        </p:nvSpPr>
        <p:spPr>
          <a:xfrm>
            <a:off x="1251678" y="1250830"/>
            <a:ext cx="10178322" cy="5408762"/>
          </a:xfrm>
        </p:spPr>
        <p:txBody>
          <a:bodyPr>
            <a:normAutofit fontScale="92500" lnSpcReduction="20000"/>
          </a:bodyPr>
          <a:lstStyle/>
          <a:p>
            <a:pPr marL="0" indent="0" algn="r">
              <a:buNone/>
            </a:pPr>
            <a:r>
              <a:rPr lang="ar-AE" dirty="0"/>
              <a:t>تعتمد حجامة الفحم على منطقة السرة  … فالسرّة لها ارتباط بشبكة من الأعضاء والأوردة والشرايين بالجسم </a:t>
            </a:r>
          </a:p>
          <a:p>
            <a:pPr marL="0" indent="0" algn="r">
              <a:buNone/>
            </a:pPr>
            <a:r>
              <a:rPr lang="ar-AE" dirty="0"/>
              <a:t>كما لها ارتباط بالكبد والكبد هو من أهم أعضاء الجسم لِما يقوم به من وظائف كبيرة في جسم الإنسان ، فهو يقوم بدور رئيسي في التعامل مع السكريات والبروتينات والدهون ، كما أنه يقوم بتصنيع مئات الأنواع من البروتينات التي يحتاج إليها الجسم في بناء خلاياه المتعددة في الأعضاء المختلفة … </a:t>
            </a:r>
          </a:p>
          <a:p>
            <a:pPr marL="0" indent="0" algn="r">
              <a:buNone/>
            </a:pPr>
            <a:r>
              <a:rPr lang="ar-AE" dirty="0"/>
              <a:t>ويُفرز العصارة الصفراوية الكبدية التي تقوم في هضم الطعام والمساعدة على امتصاصه وخاصة الدهنيات … بجانب أن الكبد جزء مهم من أجزاء الجهاز المناعي ... </a:t>
            </a:r>
          </a:p>
          <a:p>
            <a:pPr marL="0" indent="0" algn="r">
              <a:buNone/>
            </a:pPr>
            <a:r>
              <a:rPr lang="ar-AE" dirty="0"/>
              <a:t>وبواسطة الأنزيمات المتنوعة والكثيرة يتعامل الكبد مع آلاف المركبات الكيميائية والعقاقير المختلفة ويُحوِّل أغلبها من مواد سامة إلى غير سامة أو إلى مواد نافعة .</a:t>
            </a:r>
          </a:p>
          <a:p>
            <a:pPr marL="0" indent="0" algn="r">
              <a:buNone/>
            </a:pPr>
            <a:r>
              <a:rPr lang="ar-AE" dirty="0"/>
              <a:t>كما أن الحجامة بالفحم تُنقي الجسم من السموم والأبخرة والغازات المتواجدة بمنطقة القولون ...</a:t>
            </a:r>
          </a:p>
          <a:p>
            <a:pPr marL="0" indent="0" algn="r">
              <a:buNone/>
            </a:pPr>
            <a:endParaRPr lang="ar-AE" dirty="0"/>
          </a:p>
          <a:p>
            <a:pPr marL="0" indent="0" algn="r">
              <a:buNone/>
            </a:pPr>
            <a:r>
              <a:rPr lang="ar-AE" b="1" dirty="0"/>
              <a:t>*وطريقة عمل حجامة الفحم : *</a:t>
            </a:r>
          </a:p>
          <a:p>
            <a:pPr marL="0" indent="0" algn="r">
              <a:buNone/>
            </a:pPr>
            <a:r>
              <a:rPr lang="ar-AE" dirty="0"/>
              <a:t>•يقول الدكتور ماجد الكردي المخترع الأساسي لهذا النوع من الحجامة ... أنه لابد من عمل الآتي :</a:t>
            </a:r>
          </a:p>
          <a:p>
            <a:pPr marL="0" indent="0" algn="r">
              <a:buNone/>
            </a:pPr>
            <a:r>
              <a:rPr lang="ar-AE" dirty="0"/>
              <a:t> أولاً لابد من تطهير المكان بمطهر ومعقم طبي ثم نضع منديل ورقي بحجم الدرهم الإماراتي وبعد ذلك نقوم بوضع قطعة من الفحم صغيرة الحجم ... ثم نستخدم أكبر كاس حجامة حتى لاتتسرب أية شوائب من الفحم فوق السرة ... وبعد ذلك يقوم الحجام بسحب الهواء وتفريغ الكأس ويستمر في الشفط حتى تثبت الكأس لمدة دقيقتين ثم ينزع الكأس ويُطهر الموضع مرة أخرى بمطهر طبي ... ويجب بعدها إلقاء الأدوات المستعملة في القمامة</a:t>
            </a:r>
            <a:endParaRPr lang="en-GB" dirty="0"/>
          </a:p>
        </p:txBody>
      </p:sp>
    </p:spTree>
    <p:extLst>
      <p:ext uri="{BB962C8B-B14F-4D97-AF65-F5344CB8AC3E}">
        <p14:creationId xmlns:p14="http://schemas.microsoft.com/office/powerpoint/2010/main" val="248751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anim calcmode="lin" valueType="num">
                                      <p:cBhvr>
                                        <p:cTn id="16"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7"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anim calcmode="lin" valueType="num">
                                      <p:cBhvr>
                                        <p:cTn id="2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2000"/>
                                        <p:tgtEl>
                                          <p:spTgt spid="3">
                                            <p:txEl>
                                              <p:pRg st="2" end="2"/>
                                            </p:txEl>
                                          </p:spTgt>
                                        </p:tgtEl>
                                      </p:cBhvr>
                                    </p:animEffect>
                                    <p:anim calcmode="lin" valueType="num">
                                      <p:cBhvr>
                                        <p:cTn id="30"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1"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2000"/>
                                        <p:tgtEl>
                                          <p:spTgt spid="3">
                                            <p:txEl>
                                              <p:pRg st="3" end="3"/>
                                            </p:txEl>
                                          </p:spTgt>
                                        </p:tgtEl>
                                      </p:cBhvr>
                                    </p:animEffect>
                                    <p:anim calcmode="lin" valueType="num">
                                      <p:cBhvr>
                                        <p:cTn id="37"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8"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2000"/>
                                        <p:tgtEl>
                                          <p:spTgt spid="3">
                                            <p:txEl>
                                              <p:pRg st="4" end="4"/>
                                            </p:txEl>
                                          </p:spTgt>
                                        </p:tgtEl>
                                      </p:cBhvr>
                                    </p:animEffect>
                                    <p:anim calcmode="lin" valueType="num">
                                      <p:cBhvr>
                                        <p:cTn id="44"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45"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2000"/>
                                        <p:tgtEl>
                                          <p:spTgt spid="3">
                                            <p:txEl>
                                              <p:pRg st="6" end="6"/>
                                            </p:txEl>
                                          </p:spTgt>
                                        </p:tgtEl>
                                      </p:cBhvr>
                                    </p:animEffect>
                                    <p:anim calcmode="lin" valueType="num">
                                      <p:cBhvr>
                                        <p:cTn id="51"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52"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2000"/>
                                        <p:tgtEl>
                                          <p:spTgt spid="3">
                                            <p:txEl>
                                              <p:pRg st="7" end="7"/>
                                            </p:txEl>
                                          </p:spTgt>
                                        </p:tgtEl>
                                      </p:cBhvr>
                                    </p:animEffect>
                                    <p:anim calcmode="lin" valueType="num">
                                      <p:cBhvr>
                                        <p:cTn id="58" dur="2000" fill="hold"/>
                                        <p:tgtEl>
                                          <p:spTgt spid="3">
                                            <p:txEl>
                                              <p:pRg st="7" end="7"/>
                                            </p:txEl>
                                          </p:spTgt>
                                        </p:tgtEl>
                                        <p:attrNameLst>
                                          <p:attrName>ppt_w</p:attrName>
                                        </p:attrNameLst>
                                      </p:cBhvr>
                                      <p:tavLst>
                                        <p:tav tm="0" fmla="#ppt_w*sin(2.5*pi*$)">
                                          <p:val>
                                            <p:fltVal val="0"/>
                                          </p:val>
                                        </p:tav>
                                        <p:tav tm="100000">
                                          <p:val>
                                            <p:fltVal val="1"/>
                                          </p:val>
                                        </p:tav>
                                      </p:tavLst>
                                    </p:anim>
                                    <p:anim calcmode="lin" valueType="num">
                                      <p:cBhvr>
                                        <p:cTn id="59" dur="20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Effect transition="in" filter="fade">
                                      <p:cBhvr>
                                        <p:cTn id="64" dur="2000"/>
                                        <p:tgtEl>
                                          <p:spTgt spid="3">
                                            <p:txEl>
                                              <p:pRg st="8" end="8"/>
                                            </p:txEl>
                                          </p:spTgt>
                                        </p:tgtEl>
                                      </p:cBhvr>
                                    </p:animEffect>
                                    <p:anim calcmode="lin" valueType="num">
                                      <p:cBhvr>
                                        <p:cTn id="65" dur="2000" fill="hold"/>
                                        <p:tgtEl>
                                          <p:spTgt spid="3">
                                            <p:txEl>
                                              <p:pRg st="8" end="8"/>
                                            </p:txEl>
                                          </p:spTgt>
                                        </p:tgtEl>
                                        <p:attrNameLst>
                                          <p:attrName>ppt_w</p:attrName>
                                        </p:attrNameLst>
                                      </p:cBhvr>
                                      <p:tavLst>
                                        <p:tav tm="0" fmla="#ppt_w*sin(2.5*pi*$)">
                                          <p:val>
                                            <p:fltVal val="0"/>
                                          </p:val>
                                        </p:tav>
                                        <p:tav tm="100000">
                                          <p:val>
                                            <p:fltVal val="1"/>
                                          </p:val>
                                        </p:tav>
                                      </p:tavLst>
                                    </p:anim>
                                    <p:anim calcmode="lin" valueType="num">
                                      <p:cBhvr>
                                        <p:cTn id="66" dur="2000" fill="hold"/>
                                        <p:tgtEl>
                                          <p:spTgt spid="3">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8712" y="862642"/>
            <a:ext cx="10178322" cy="3593591"/>
          </a:xfrm>
        </p:spPr>
        <p:txBody>
          <a:bodyPr/>
          <a:lstStyle/>
          <a:p>
            <a:pPr marL="0" indent="0" algn="r">
              <a:buNone/>
            </a:pPr>
            <a:r>
              <a:rPr lang="ar-AE" dirty="0"/>
              <a:t>وتفيد تلك الحجامة :</a:t>
            </a:r>
          </a:p>
          <a:p>
            <a:pPr marL="0" indent="0" algn="r">
              <a:buNone/>
            </a:pPr>
            <a:r>
              <a:rPr lang="ar-AE" dirty="0"/>
              <a:t>مرضى الكبد الوبائي ومن يعاني من ارتفاع إنزيمات الكبد فتعمل هذه الحجامة على سحب السموم من الكبد وتنقيته من السموم والفضلات</a:t>
            </a:r>
            <a:endParaRPr lang="en-GB" dirty="0"/>
          </a:p>
        </p:txBody>
      </p:sp>
      <p:pic>
        <p:nvPicPr>
          <p:cNvPr id="4" name="Picture 3"/>
          <p:cNvPicPr>
            <a:picLocks noChangeAspect="1"/>
          </p:cNvPicPr>
          <p:nvPr/>
        </p:nvPicPr>
        <p:blipFill>
          <a:blip r:embed="rId2"/>
          <a:stretch>
            <a:fillRect/>
          </a:stretch>
        </p:blipFill>
        <p:spPr>
          <a:xfrm>
            <a:off x="1536349" y="2312568"/>
            <a:ext cx="9377987" cy="4287329"/>
          </a:xfrm>
          <a:prstGeom prst="rect">
            <a:avLst/>
          </a:prstGeom>
        </p:spPr>
      </p:pic>
    </p:spTree>
    <p:extLst>
      <p:ext uri="{BB962C8B-B14F-4D97-AF65-F5344CB8AC3E}">
        <p14:creationId xmlns:p14="http://schemas.microsoft.com/office/powerpoint/2010/main" val="178653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ppt_w</p:attrName>
                                        </p:attrNameLst>
                                      </p:cBhvr>
                                      <p:tavLst>
                                        <p:tav tm="0" fmla="#ppt_w*sin(2.5*pi*$)">
                                          <p:val>
                                            <p:fltVal val="0"/>
                                          </p:val>
                                        </p:tav>
                                        <p:tav tm="100000">
                                          <p:val>
                                            <p:fltVal val="1"/>
                                          </p:val>
                                        </p:tav>
                                      </p:tavLst>
                                    </p:anim>
                                    <p:anim calcmode="lin" valueType="num">
                                      <p:cBhvr>
                                        <p:cTn id="25"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6273" y="327804"/>
            <a:ext cx="8919712" cy="6219645"/>
          </a:xfrm>
          <a:prstGeom prst="rect">
            <a:avLst/>
          </a:prstGeom>
        </p:spPr>
      </p:pic>
    </p:spTree>
    <p:extLst>
      <p:ext uri="{BB962C8B-B14F-4D97-AF65-F5344CB8AC3E}">
        <p14:creationId xmlns:p14="http://schemas.microsoft.com/office/powerpoint/2010/main" val="268305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a:t>لزوجة الدم </a:t>
            </a:r>
            <a:endParaRPr lang="en-GB" dirty="0"/>
          </a:p>
        </p:txBody>
      </p:sp>
      <p:sp>
        <p:nvSpPr>
          <p:cNvPr id="3" name="Content Placeholder 2"/>
          <p:cNvSpPr>
            <a:spLocks noGrp="1"/>
          </p:cNvSpPr>
          <p:nvPr>
            <p:ph idx="1"/>
          </p:nvPr>
        </p:nvSpPr>
        <p:spPr>
          <a:xfrm>
            <a:off x="1251678" y="1414733"/>
            <a:ext cx="10178322" cy="3593591"/>
          </a:xfrm>
        </p:spPr>
        <p:txBody>
          <a:bodyPr/>
          <a:lstStyle/>
          <a:p>
            <a:pPr marL="0" indent="0" algn="r">
              <a:buNone/>
            </a:pPr>
            <a:r>
              <a:rPr lang="ar-AE" dirty="0"/>
              <a:t>•لزوجة الدم هو قياس مقاومة تدفق الدم إلى التشوه الناتج من إجهاد القص أو الإجهاد العمودي</a:t>
            </a:r>
          </a:p>
          <a:p>
            <a:pPr marL="0" indent="0" algn="r">
              <a:buNone/>
            </a:pPr>
            <a:r>
              <a:rPr lang="ar-AE" dirty="0"/>
              <a:t> •وتعتمد لزوجة الدم على نسبة البروتينات الموجودة في البلازما، فكلما زادت البروتينات ارتفعت معها لزوجة الدم التي تشكل خطراً على صحة الجسم</a:t>
            </a:r>
          </a:p>
          <a:p>
            <a:pPr marL="0" indent="0" algn="r">
              <a:buNone/>
            </a:pPr>
            <a:r>
              <a:rPr lang="ar-AE" dirty="0"/>
              <a:t>•ويصل مقدار لزوجة الدم الطبيعيّة عند الرجال ما نسبته 4.7 وعند النساء 4.3.</a:t>
            </a:r>
          </a:p>
          <a:p>
            <a:pPr marL="0" indent="0" algn="r">
              <a:buNone/>
            </a:pPr>
            <a:r>
              <a:rPr lang="ar-AE" dirty="0"/>
              <a:t>•وقد تُصاب بمتلازمة لزوجة الدم جميع الفئات العمرية من الجنسين، ما يؤدي إلى خطر الإصابة بتجلطات متكررة.</a:t>
            </a:r>
            <a:endParaRPr lang="en-GB" dirty="0"/>
          </a:p>
        </p:txBody>
      </p:sp>
      <p:pic>
        <p:nvPicPr>
          <p:cNvPr id="4" name="Picture 3"/>
          <p:cNvPicPr>
            <a:picLocks noChangeAspect="1"/>
          </p:cNvPicPr>
          <p:nvPr/>
        </p:nvPicPr>
        <p:blipFill>
          <a:blip r:embed="rId2"/>
          <a:stretch>
            <a:fillRect/>
          </a:stretch>
        </p:blipFill>
        <p:spPr>
          <a:xfrm>
            <a:off x="1630393" y="4172032"/>
            <a:ext cx="9696090" cy="2319974"/>
          </a:xfrm>
          <a:prstGeom prst="rect">
            <a:avLst/>
          </a:prstGeom>
        </p:spPr>
      </p:pic>
    </p:spTree>
    <p:extLst>
      <p:ext uri="{BB962C8B-B14F-4D97-AF65-F5344CB8AC3E}">
        <p14:creationId xmlns:p14="http://schemas.microsoft.com/office/powerpoint/2010/main" val="3557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p:cTn id="4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p:cTn id="4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arn(inVertical)">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465827"/>
            <a:ext cx="10178322" cy="5413766"/>
          </a:xfrm>
        </p:spPr>
        <p:txBody>
          <a:bodyPr>
            <a:normAutofit/>
          </a:bodyPr>
          <a:lstStyle/>
          <a:p>
            <a:pPr marL="0" indent="0" algn="r">
              <a:buNone/>
            </a:pPr>
            <a:r>
              <a:rPr lang="ar-AE" dirty="0"/>
              <a:t>•في الصحيحين يقول رسول الله صلَّى الله عليه وسلم : ( الشفاء في ثلاث : شربة عسل وشرطة محجم وكيةٍ بنار وأنا أنهى أمتي عن الكي )</a:t>
            </a:r>
          </a:p>
          <a:p>
            <a:pPr marL="0" indent="0" algn="r">
              <a:buNone/>
            </a:pPr>
            <a:r>
              <a:rPr lang="ar-AE" dirty="0"/>
              <a:t>•وقد قال ابن القيم رحمه الله في كتاب الطب النبوي … المقصود في ذكر هديه عليه الصلاة والسلام في علاج الأمراض </a:t>
            </a:r>
          </a:p>
          <a:p>
            <a:pPr marL="0" indent="0" algn="r">
              <a:buNone/>
            </a:pPr>
            <a:endParaRPr lang="ar-AE" dirty="0"/>
          </a:p>
          <a:p>
            <a:pPr marL="0" indent="0" algn="r">
              <a:buNone/>
            </a:pPr>
            <a:r>
              <a:rPr lang="ar-AE" dirty="0"/>
              <a:t>•وقسَّم أصول الإستفراغ لخمسة : </a:t>
            </a:r>
          </a:p>
          <a:p>
            <a:pPr marL="0" indent="0" algn="r">
              <a:buNone/>
            </a:pPr>
            <a:endParaRPr lang="ar-AE" dirty="0"/>
          </a:p>
          <a:p>
            <a:pPr marL="0" indent="0" algn="r">
              <a:buNone/>
            </a:pPr>
            <a:r>
              <a:rPr lang="ar-AE" dirty="0"/>
              <a:t>•أولاً القيء  </a:t>
            </a:r>
          </a:p>
          <a:p>
            <a:pPr marL="0" indent="0" algn="r">
              <a:buNone/>
            </a:pPr>
            <a:r>
              <a:rPr lang="ar-AE" dirty="0"/>
              <a:t> •ثانياً الإسهال </a:t>
            </a:r>
          </a:p>
          <a:p>
            <a:pPr marL="0" indent="0" algn="r">
              <a:buNone/>
            </a:pPr>
            <a:r>
              <a:rPr lang="ar-AE" dirty="0"/>
              <a:t>•ثالثاً إخراج الدم </a:t>
            </a:r>
          </a:p>
          <a:p>
            <a:pPr marL="0" indent="0" algn="r">
              <a:buNone/>
            </a:pPr>
            <a:r>
              <a:rPr lang="ar-AE" dirty="0"/>
              <a:t>•رابعاً استفراغ الأبخرة </a:t>
            </a:r>
          </a:p>
          <a:p>
            <a:pPr marL="0" indent="0" algn="r">
              <a:buNone/>
            </a:pPr>
            <a:r>
              <a:rPr lang="ar-AE" dirty="0"/>
              <a:t>•خامساً الإستفراغ بالعرق</a:t>
            </a:r>
            <a:endParaRPr lang="en-GB" dirty="0"/>
          </a:p>
        </p:txBody>
      </p:sp>
    </p:spTree>
    <p:extLst>
      <p:ext uri="{BB962C8B-B14F-4D97-AF65-F5344CB8AC3E}">
        <p14:creationId xmlns:p14="http://schemas.microsoft.com/office/powerpoint/2010/main" val="119547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p:cTn id="47"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 calcmode="lin" valueType="num">
                                      <p:cBhvr>
                                        <p:cTn id="63"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4207" y="577971"/>
            <a:ext cx="10178322" cy="3593591"/>
          </a:xfrm>
        </p:spPr>
        <p:txBody>
          <a:bodyPr/>
          <a:lstStyle/>
          <a:p>
            <a:pPr marL="0" indent="0" algn="r">
              <a:buNone/>
            </a:pPr>
            <a:r>
              <a:rPr lang="ar-AE" dirty="0"/>
              <a:t>*والحجامة في الحالات الروحيَّة تكون بحسب  نوع الإصابة الروحية وطبيعتها … *</a:t>
            </a:r>
          </a:p>
          <a:p>
            <a:pPr marL="0" indent="0" algn="r">
              <a:buNone/>
            </a:pPr>
            <a:r>
              <a:rPr lang="ar-AE" dirty="0"/>
              <a:t>*فتلك المواضع خاصة بالحالات الوقائية بشكل عام ( السليمة من الإصابة ) *</a:t>
            </a:r>
            <a:endParaRPr lang="en-GB" dirty="0"/>
          </a:p>
        </p:txBody>
      </p:sp>
      <p:pic>
        <p:nvPicPr>
          <p:cNvPr id="4" name="Picture 3"/>
          <p:cNvPicPr>
            <a:picLocks noChangeAspect="1"/>
          </p:cNvPicPr>
          <p:nvPr/>
        </p:nvPicPr>
        <p:blipFill>
          <a:blip r:embed="rId2"/>
          <a:stretch>
            <a:fillRect/>
          </a:stretch>
        </p:blipFill>
        <p:spPr>
          <a:xfrm>
            <a:off x="4209106" y="1562071"/>
            <a:ext cx="4843463" cy="5218981"/>
          </a:xfrm>
          <a:prstGeom prst="rect">
            <a:avLst/>
          </a:prstGeom>
        </p:spPr>
      </p:pic>
    </p:spTree>
    <p:extLst>
      <p:ext uri="{BB962C8B-B14F-4D97-AF65-F5344CB8AC3E}">
        <p14:creationId xmlns:p14="http://schemas.microsoft.com/office/powerpoint/2010/main" val="225730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2800" dirty="0"/>
              <a:t>تلك المواضع خاصة بحجامة الحسد والعين والسحر المأكول والمشروب</a:t>
            </a:r>
            <a:endParaRPr lang="en-GB" sz="2800" dirty="0"/>
          </a:p>
        </p:txBody>
      </p:sp>
      <p:pic>
        <p:nvPicPr>
          <p:cNvPr id="4" name="Picture 3"/>
          <p:cNvPicPr>
            <a:picLocks noChangeAspect="1"/>
          </p:cNvPicPr>
          <p:nvPr/>
        </p:nvPicPr>
        <p:blipFill>
          <a:blip r:embed="rId2"/>
          <a:stretch>
            <a:fillRect/>
          </a:stretch>
        </p:blipFill>
        <p:spPr>
          <a:xfrm>
            <a:off x="4071085" y="1026542"/>
            <a:ext cx="4227528" cy="5857337"/>
          </a:xfrm>
          <a:prstGeom prst="rect">
            <a:avLst/>
          </a:prstGeom>
        </p:spPr>
      </p:pic>
    </p:spTree>
    <p:extLst>
      <p:ext uri="{BB962C8B-B14F-4D97-AF65-F5344CB8AC3E}">
        <p14:creationId xmlns:p14="http://schemas.microsoft.com/office/powerpoint/2010/main" val="78550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2800" dirty="0"/>
              <a:t>تلك المواضع خاصة بحالات السحر المرشوش</a:t>
            </a:r>
            <a:endParaRPr lang="en-GB" sz="2800" dirty="0"/>
          </a:p>
        </p:txBody>
      </p:sp>
      <p:pic>
        <p:nvPicPr>
          <p:cNvPr id="4" name="Picture 3"/>
          <p:cNvPicPr>
            <a:picLocks noChangeAspect="1"/>
          </p:cNvPicPr>
          <p:nvPr/>
        </p:nvPicPr>
        <p:blipFill>
          <a:blip r:embed="rId2"/>
          <a:stretch>
            <a:fillRect/>
          </a:stretch>
        </p:blipFill>
        <p:spPr>
          <a:xfrm>
            <a:off x="3855424" y="1233577"/>
            <a:ext cx="4227528" cy="5555412"/>
          </a:xfrm>
          <a:prstGeom prst="rect">
            <a:avLst/>
          </a:prstGeom>
        </p:spPr>
      </p:pic>
    </p:spTree>
    <p:extLst>
      <p:ext uri="{BB962C8B-B14F-4D97-AF65-F5344CB8AC3E}">
        <p14:creationId xmlns:p14="http://schemas.microsoft.com/office/powerpoint/2010/main" val="71639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3600" dirty="0"/>
              <a:t>حالات سحر الأرحام والمس العاشق</a:t>
            </a:r>
            <a:endParaRPr lang="en-GB" sz="3600" dirty="0"/>
          </a:p>
        </p:txBody>
      </p:sp>
      <p:pic>
        <p:nvPicPr>
          <p:cNvPr id="4" name="Picture 3"/>
          <p:cNvPicPr>
            <a:picLocks noChangeAspect="1"/>
          </p:cNvPicPr>
          <p:nvPr/>
        </p:nvPicPr>
        <p:blipFill>
          <a:blip r:embed="rId2"/>
          <a:stretch>
            <a:fillRect/>
          </a:stretch>
        </p:blipFill>
        <p:spPr>
          <a:xfrm>
            <a:off x="3384528" y="1059564"/>
            <a:ext cx="5690461" cy="5539643"/>
          </a:xfrm>
          <a:prstGeom prst="rect">
            <a:avLst/>
          </a:prstGeom>
        </p:spPr>
      </p:pic>
    </p:spTree>
    <p:extLst>
      <p:ext uri="{BB962C8B-B14F-4D97-AF65-F5344CB8AC3E}">
        <p14:creationId xmlns:p14="http://schemas.microsoft.com/office/powerpoint/2010/main" val="426386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4000" dirty="0"/>
              <a:t>الكاهل والأخدعين وأم مغيث على قمة الرأس</a:t>
            </a:r>
            <a:endParaRPr lang="en-GB" sz="4000" dirty="0"/>
          </a:p>
        </p:txBody>
      </p:sp>
      <p:pic>
        <p:nvPicPr>
          <p:cNvPr id="4" name="Picture 3"/>
          <p:cNvPicPr>
            <a:picLocks noChangeAspect="1"/>
          </p:cNvPicPr>
          <p:nvPr/>
        </p:nvPicPr>
        <p:blipFill>
          <a:blip r:embed="rId2"/>
          <a:stretch>
            <a:fillRect/>
          </a:stretch>
        </p:blipFill>
        <p:spPr>
          <a:xfrm>
            <a:off x="3374366" y="1197713"/>
            <a:ext cx="5510842" cy="5472572"/>
          </a:xfrm>
          <a:prstGeom prst="rect">
            <a:avLst/>
          </a:prstGeom>
        </p:spPr>
      </p:pic>
    </p:spTree>
    <p:extLst>
      <p:ext uri="{BB962C8B-B14F-4D97-AF65-F5344CB8AC3E}">
        <p14:creationId xmlns:p14="http://schemas.microsoft.com/office/powerpoint/2010/main" val="85951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4800" dirty="0"/>
              <a:t>*حالات السحر المشموم *</a:t>
            </a:r>
            <a:endParaRPr lang="en-GB" sz="4800" dirty="0"/>
          </a:p>
        </p:txBody>
      </p:sp>
      <p:pic>
        <p:nvPicPr>
          <p:cNvPr id="4" name="Picture 3"/>
          <p:cNvPicPr>
            <a:picLocks noChangeAspect="1"/>
          </p:cNvPicPr>
          <p:nvPr/>
        </p:nvPicPr>
        <p:blipFill>
          <a:blip r:embed="rId2"/>
          <a:stretch>
            <a:fillRect/>
          </a:stretch>
        </p:blipFill>
        <p:spPr>
          <a:xfrm>
            <a:off x="2554049" y="1128451"/>
            <a:ext cx="3165266" cy="5627140"/>
          </a:xfrm>
          <a:prstGeom prst="rect">
            <a:avLst/>
          </a:prstGeom>
        </p:spPr>
      </p:pic>
      <p:sp>
        <p:nvSpPr>
          <p:cNvPr id="5" name="Rectangle 4"/>
          <p:cNvSpPr/>
          <p:nvPr/>
        </p:nvSpPr>
        <p:spPr>
          <a:xfrm>
            <a:off x="8470888" y="1786470"/>
            <a:ext cx="2852063" cy="461665"/>
          </a:xfrm>
          <a:prstGeom prst="rect">
            <a:avLst/>
          </a:prstGeom>
        </p:spPr>
        <p:txBody>
          <a:bodyPr wrap="none">
            <a:spAutoFit/>
          </a:bodyPr>
          <a:lstStyle/>
          <a:p>
            <a:r>
              <a:rPr lang="en-GB" sz="2400" dirty="0" err="1"/>
              <a:t>والمواضع</a:t>
            </a:r>
            <a:r>
              <a:rPr lang="en-GB" sz="2400" dirty="0"/>
              <a:t> </a:t>
            </a:r>
            <a:r>
              <a:rPr lang="en-GB" sz="2400" dirty="0" err="1"/>
              <a:t>الصفراء</a:t>
            </a:r>
            <a:r>
              <a:rPr lang="en-GB" sz="2400" dirty="0"/>
              <a:t> </a:t>
            </a:r>
            <a:r>
              <a:rPr lang="en-GB" sz="2400" dirty="0" err="1"/>
              <a:t>هنا</a:t>
            </a:r>
            <a:r>
              <a:rPr lang="en-GB" sz="2400" dirty="0"/>
              <a:t> </a:t>
            </a:r>
            <a:r>
              <a:rPr lang="en-GB" sz="2400" dirty="0" err="1"/>
              <a:t>فقط</a:t>
            </a:r>
            <a:endParaRPr lang="en-GB" sz="2400" dirty="0"/>
          </a:p>
        </p:txBody>
      </p:sp>
    </p:spTree>
    <p:extLst>
      <p:ext uri="{BB962C8B-B14F-4D97-AF65-F5344CB8AC3E}">
        <p14:creationId xmlns:p14="http://schemas.microsoft.com/office/powerpoint/2010/main" val="75470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8324" y="464973"/>
            <a:ext cx="5857335" cy="5875442"/>
          </a:xfrm>
        </p:spPr>
        <p:txBody>
          <a:bodyPr>
            <a:normAutofit/>
          </a:bodyPr>
          <a:lstStyle/>
          <a:p>
            <a:pPr marL="0" indent="0" algn="r">
              <a:buNone/>
            </a:pPr>
            <a:r>
              <a:rPr lang="ar-AE" sz="2800" dirty="0"/>
              <a:t>وإن جمعناهم في صورة واحدة من باب التذكير</a:t>
            </a:r>
          </a:p>
          <a:p>
            <a:pPr marL="0" indent="0" algn="r">
              <a:buNone/>
            </a:pPr>
            <a:endParaRPr lang="ar-AE" sz="2800" dirty="0"/>
          </a:p>
          <a:p>
            <a:pPr marL="0" indent="0" algn="r">
              <a:buNone/>
            </a:pPr>
            <a:r>
              <a:rPr lang="ar-AE" sz="2400" dirty="0"/>
              <a:t>•النقاط الخضراء مواضع سُنَّة*</a:t>
            </a:r>
          </a:p>
          <a:p>
            <a:pPr marL="0" indent="0" algn="r">
              <a:buNone/>
            </a:pPr>
            <a:r>
              <a:rPr lang="ar-AE" sz="2400" dirty="0"/>
              <a:t>•النقاط الحمراء خاصَّة بالحسد والعين والسحر المأكول والمشروب *</a:t>
            </a:r>
          </a:p>
          <a:p>
            <a:pPr marL="0" indent="0" algn="r">
              <a:buNone/>
            </a:pPr>
            <a:r>
              <a:rPr lang="ar-AE" sz="2400" dirty="0"/>
              <a:t>•النقاط الزرقاء خاصَّة بالمس العاشق وسحر الأرحام والربط*</a:t>
            </a:r>
          </a:p>
          <a:p>
            <a:pPr marL="0" indent="0" algn="r">
              <a:buNone/>
            </a:pPr>
            <a:r>
              <a:rPr lang="ar-AE" sz="2400" dirty="0"/>
              <a:t>•النقاط البرتقالية خاصَّة بالسحر المرشوش والمدفون مع تحجيم المواضع الأخرى التي يشعر بها المريض *</a:t>
            </a:r>
          </a:p>
          <a:p>
            <a:pPr marL="0" indent="0" algn="r">
              <a:buNone/>
            </a:pPr>
            <a:r>
              <a:rPr lang="ar-AE" sz="2400" dirty="0"/>
              <a:t>•النقاط الوردية خاصَّة بالسحر المشموم</a:t>
            </a:r>
            <a:endParaRPr lang="en-GB" sz="2400" dirty="0"/>
          </a:p>
        </p:txBody>
      </p:sp>
      <p:pic>
        <p:nvPicPr>
          <p:cNvPr id="4" name="Picture 3"/>
          <p:cNvPicPr>
            <a:picLocks noChangeAspect="1"/>
          </p:cNvPicPr>
          <p:nvPr/>
        </p:nvPicPr>
        <p:blipFill>
          <a:blip r:embed="rId2"/>
          <a:stretch>
            <a:fillRect/>
          </a:stretch>
        </p:blipFill>
        <p:spPr>
          <a:xfrm>
            <a:off x="1102363" y="1207371"/>
            <a:ext cx="4599697" cy="5443593"/>
          </a:xfrm>
          <a:prstGeom prst="rect">
            <a:avLst/>
          </a:prstGeom>
        </p:spPr>
      </p:pic>
    </p:spTree>
    <p:extLst>
      <p:ext uri="{BB962C8B-B14F-4D97-AF65-F5344CB8AC3E}">
        <p14:creationId xmlns:p14="http://schemas.microsoft.com/office/powerpoint/2010/main" val="213654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AE" dirty="0"/>
              <a:t>اسباب لزوجة الدم</a:t>
            </a:r>
            <a:endParaRPr lang="en-GB" dirty="0"/>
          </a:p>
        </p:txBody>
      </p:sp>
      <p:sp>
        <p:nvSpPr>
          <p:cNvPr id="3" name="Content Placeholder 2"/>
          <p:cNvSpPr>
            <a:spLocks noGrp="1"/>
          </p:cNvSpPr>
          <p:nvPr>
            <p:ph idx="1"/>
          </p:nvPr>
        </p:nvSpPr>
        <p:spPr/>
        <p:txBody>
          <a:bodyPr/>
          <a:lstStyle/>
          <a:p>
            <a:pPr marL="0" indent="0" algn="r">
              <a:buNone/>
            </a:pPr>
            <a:r>
              <a:rPr lang="ar-AE" dirty="0"/>
              <a:t>•هناك أسباب لابد من التطرق لها … لكن أُولى تلك الأسباب هو النظام الحياتي الغير صحي متمثلاً بالأكلات الدهنية وعدم بذل نشاط بدني رياضي </a:t>
            </a:r>
          </a:p>
          <a:p>
            <a:pPr marL="0" indent="0" algn="r">
              <a:buNone/>
            </a:pPr>
            <a:r>
              <a:rPr lang="ar-AE" dirty="0"/>
              <a:t>•وكذلك قلة شرب السوائل وبالأخص الماء</a:t>
            </a:r>
            <a:endParaRPr lang="en-GB" dirty="0"/>
          </a:p>
        </p:txBody>
      </p:sp>
      <p:pic>
        <p:nvPicPr>
          <p:cNvPr id="4" name="Picture 3"/>
          <p:cNvPicPr>
            <a:picLocks noChangeAspect="1"/>
          </p:cNvPicPr>
          <p:nvPr/>
        </p:nvPicPr>
        <p:blipFill>
          <a:blip r:embed="rId2"/>
          <a:stretch>
            <a:fillRect/>
          </a:stretch>
        </p:blipFill>
        <p:spPr>
          <a:xfrm>
            <a:off x="1436722" y="3493698"/>
            <a:ext cx="9808234" cy="3209026"/>
          </a:xfrm>
          <a:prstGeom prst="rect">
            <a:avLst/>
          </a:prstGeom>
        </p:spPr>
      </p:pic>
    </p:spTree>
    <p:extLst>
      <p:ext uri="{BB962C8B-B14F-4D97-AF65-F5344CB8AC3E}">
        <p14:creationId xmlns:p14="http://schemas.microsoft.com/office/powerpoint/2010/main" val="106680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3600" dirty="0"/>
              <a:t>من يعاني من لزوجة الدم عليه الحذر مما يلي :</a:t>
            </a:r>
            <a:endParaRPr lang="en-GB" sz="3600" dirty="0"/>
          </a:p>
        </p:txBody>
      </p:sp>
      <p:sp>
        <p:nvSpPr>
          <p:cNvPr id="3" name="Content Placeholder 2"/>
          <p:cNvSpPr>
            <a:spLocks noGrp="1"/>
          </p:cNvSpPr>
          <p:nvPr>
            <p:ph idx="1"/>
          </p:nvPr>
        </p:nvSpPr>
        <p:spPr>
          <a:xfrm>
            <a:off x="1251678" y="1457865"/>
            <a:ext cx="10178322" cy="3593591"/>
          </a:xfrm>
        </p:spPr>
        <p:txBody>
          <a:bodyPr/>
          <a:lstStyle/>
          <a:p>
            <a:pPr marL="0" indent="0" algn="r">
              <a:buNone/>
            </a:pPr>
            <a:r>
              <a:rPr lang="ar-AE" dirty="0"/>
              <a:t>•الوجبات السريعة المشبعة بالدهون السيئة لاحتوائها على دهون متحولة ونشويات عالية </a:t>
            </a:r>
          </a:p>
          <a:p>
            <a:pPr marL="0" indent="0" algn="r">
              <a:buNone/>
            </a:pPr>
            <a:r>
              <a:rPr lang="ar-AE" dirty="0"/>
              <a:t>•وكذلك التدخين والقلق والتوترات العصبية والضغوطات النفسية</a:t>
            </a:r>
            <a:endParaRPr lang="en-GB" dirty="0"/>
          </a:p>
        </p:txBody>
      </p:sp>
      <p:pic>
        <p:nvPicPr>
          <p:cNvPr id="4" name="Picture 3"/>
          <p:cNvPicPr>
            <a:picLocks noChangeAspect="1"/>
          </p:cNvPicPr>
          <p:nvPr/>
        </p:nvPicPr>
        <p:blipFill>
          <a:blip r:embed="rId2"/>
          <a:stretch>
            <a:fillRect/>
          </a:stretch>
        </p:blipFill>
        <p:spPr>
          <a:xfrm>
            <a:off x="1467338" y="2615000"/>
            <a:ext cx="9419197" cy="3863438"/>
          </a:xfrm>
          <a:prstGeom prst="rect">
            <a:avLst/>
          </a:prstGeom>
        </p:spPr>
      </p:pic>
    </p:spTree>
    <p:extLst>
      <p:ext uri="{BB962C8B-B14F-4D97-AF65-F5344CB8AC3E}">
        <p14:creationId xmlns:p14="http://schemas.microsoft.com/office/powerpoint/2010/main" val="370447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3600" dirty="0"/>
              <a:t>لزوجة الدم قد تتسبب في حصول جلطات لاقدر الله</a:t>
            </a:r>
            <a:endParaRPr lang="en-GB" sz="3600" dirty="0"/>
          </a:p>
        </p:txBody>
      </p:sp>
      <p:pic>
        <p:nvPicPr>
          <p:cNvPr id="4" name="Picture 3"/>
          <p:cNvPicPr>
            <a:picLocks noChangeAspect="1"/>
          </p:cNvPicPr>
          <p:nvPr/>
        </p:nvPicPr>
        <p:blipFill>
          <a:blip r:embed="rId2"/>
          <a:stretch>
            <a:fillRect/>
          </a:stretch>
        </p:blipFill>
        <p:spPr>
          <a:xfrm>
            <a:off x="1926585" y="1362066"/>
            <a:ext cx="8828507" cy="5148001"/>
          </a:xfrm>
          <a:prstGeom prst="rect">
            <a:avLst/>
          </a:prstGeom>
        </p:spPr>
      </p:pic>
    </p:spTree>
    <p:extLst>
      <p:ext uri="{BB962C8B-B14F-4D97-AF65-F5344CB8AC3E}">
        <p14:creationId xmlns:p14="http://schemas.microsoft.com/office/powerpoint/2010/main" val="400184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4000" dirty="0"/>
              <a:t>والآن نأتي للعلاج ولكيفية الحفاظ على لزوجة الدم الطبيعية :</a:t>
            </a:r>
            <a:endParaRPr lang="en-GB" sz="4000" dirty="0"/>
          </a:p>
        </p:txBody>
      </p:sp>
      <p:sp>
        <p:nvSpPr>
          <p:cNvPr id="3" name="Content Placeholder 2"/>
          <p:cNvSpPr>
            <a:spLocks noGrp="1"/>
          </p:cNvSpPr>
          <p:nvPr>
            <p:ph idx="1"/>
          </p:nvPr>
        </p:nvSpPr>
        <p:spPr/>
        <p:txBody>
          <a:bodyPr/>
          <a:lstStyle/>
          <a:p>
            <a:pPr marL="0" indent="0" algn="r">
              <a:buNone/>
            </a:pPr>
            <a:r>
              <a:rPr lang="ar-AE" dirty="0"/>
              <a:t>•الإعتدال في تناول الغذاء وتناول الفواكه الغنية بفيتامين سي التي تحتوي على اصباغ حمراء و صفراء</a:t>
            </a:r>
          </a:p>
          <a:p>
            <a:pPr marL="0" indent="0" algn="r">
              <a:buNone/>
            </a:pPr>
            <a:r>
              <a:rPr lang="ar-AE" dirty="0"/>
              <a:t>•كما أن الأسبرين يُعد الخيار الأول عند الأطباء لتجنب ارتفاع لزوجة الدم ، لكن من يعاني من مشاكل في المعدة عليه بتناول خلاصة الصفصاف الطبيعية على شكل مكمل غذائي ليقوم بدور الأسبرين</a:t>
            </a:r>
          </a:p>
          <a:p>
            <a:pPr marL="0" indent="0" algn="r">
              <a:buNone/>
            </a:pPr>
            <a:endParaRPr lang="ar-AE" dirty="0"/>
          </a:p>
          <a:p>
            <a:pPr marL="0" indent="0" algn="r">
              <a:buNone/>
            </a:pPr>
            <a:endParaRPr lang="en-GB" dirty="0"/>
          </a:p>
        </p:txBody>
      </p:sp>
    </p:spTree>
    <p:extLst>
      <p:ext uri="{BB962C8B-B14F-4D97-AF65-F5344CB8AC3E}">
        <p14:creationId xmlns:p14="http://schemas.microsoft.com/office/powerpoint/2010/main" val="31874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AE" sz="3200" dirty="0"/>
              <a:t>الصفصاف يعتبر الأسبرين الطبيعي كبديلاً عن الصناعي وبالاخص لمن يُعاني من مشاكل في المعدة</a:t>
            </a:r>
            <a:endParaRPr lang="en-GB" sz="3200" dirty="0"/>
          </a:p>
        </p:txBody>
      </p:sp>
      <p:pic>
        <p:nvPicPr>
          <p:cNvPr id="4" name="Picture 3"/>
          <p:cNvPicPr>
            <a:picLocks noChangeAspect="1"/>
          </p:cNvPicPr>
          <p:nvPr/>
        </p:nvPicPr>
        <p:blipFill>
          <a:blip r:embed="rId2"/>
          <a:stretch>
            <a:fillRect/>
          </a:stretch>
        </p:blipFill>
        <p:spPr>
          <a:xfrm>
            <a:off x="1872690" y="1874517"/>
            <a:ext cx="9074231" cy="4390845"/>
          </a:xfrm>
          <a:prstGeom prst="rect">
            <a:avLst/>
          </a:prstGeom>
        </p:spPr>
      </p:pic>
    </p:spTree>
    <p:extLst>
      <p:ext uri="{BB962C8B-B14F-4D97-AF65-F5344CB8AC3E}">
        <p14:creationId xmlns:p14="http://schemas.microsoft.com/office/powerpoint/2010/main" val="115883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1B2F36"/>
      </a:dk2>
      <a:lt2>
        <a:srgbClr val="F3F3F2"/>
      </a:lt2>
      <a:accent1>
        <a:srgbClr val="A38D51"/>
      </a:accent1>
      <a:accent2>
        <a:srgbClr val="5A3D40"/>
      </a:accent2>
      <a:accent3>
        <a:srgbClr val="5D988C"/>
      </a:accent3>
      <a:accent4>
        <a:srgbClr val="A85752"/>
      </a:accent4>
      <a:accent5>
        <a:srgbClr val="809A67"/>
      </a:accent5>
      <a:accent6>
        <a:srgbClr val="67645A"/>
      </a:accent6>
      <a:hlink>
        <a:srgbClr val="5D988C"/>
      </a:hlink>
      <a:folHlink>
        <a:srgbClr val="8467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9E77EDF1-0821-4215-BD6E-A2D49F02550D}"/>
    </a:ext>
  </a:extLst>
</a:theme>
</file>

<file path=docProps/app.xml><?xml version="1.0" encoding="utf-8"?>
<Properties xmlns="http://schemas.openxmlformats.org/officeDocument/2006/extended-properties" xmlns:vt="http://schemas.openxmlformats.org/officeDocument/2006/docPropsVTypes">
  <Template>Badge</Template>
  <TotalTime>81</TotalTime>
  <Words>1976</Words>
  <Application>Microsoft Office PowerPoint</Application>
  <PresentationFormat>شاشة عريضة</PresentationFormat>
  <Paragraphs>128</Paragraphs>
  <Slides>47</Slides>
  <Notes>0</Notes>
  <HiddenSlides>0</HiddenSlides>
  <MMClips>0</MMClips>
  <ScaleCrop>false</ScaleCrop>
  <HeadingPairs>
    <vt:vector size="4" baseType="variant">
      <vt:variant>
        <vt:lpstr>نسق</vt:lpstr>
      </vt:variant>
      <vt:variant>
        <vt:i4>1</vt:i4>
      </vt:variant>
      <vt:variant>
        <vt:lpstr>عناوين الشرائح</vt:lpstr>
      </vt:variant>
      <vt:variant>
        <vt:i4>47</vt:i4>
      </vt:variant>
    </vt:vector>
  </HeadingPairs>
  <TitlesOfParts>
    <vt:vector size="48" baseType="lpstr">
      <vt:lpstr>Badge</vt:lpstr>
      <vt:lpstr>العلاقة بين الحجامة و الغذاء</vt:lpstr>
      <vt:lpstr>عرض تقديمي في PowerPoint</vt:lpstr>
      <vt:lpstr>عرض تقديمي في PowerPoint</vt:lpstr>
      <vt:lpstr>لزوجة الدم </vt:lpstr>
      <vt:lpstr>اسباب لزوجة الدم</vt:lpstr>
      <vt:lpstr>من يعاني من لزوجة الدم عليه الحذر مما يلي :</vt:lpstr>
      <vt:lpstr>لزوجة الدم قد تتسبب في حصول جلطات لاقدر الله</vt:lpstr>
      <vt:lpstr>والآن نأتي للعلاج ولكيفية الحفاظ على لزوجة الدم الطبيعية :</vt:lpstr>
      <vt:lpstr>الصفصاف يعتبر الأسبرين الطبيعي كبديلاً عن الصناعي وبالاخص لمن يُعاني من مشاكل في المعدة</vt:lpstr>
      <vt:lpstr>*الفليفلة الحمراء تحتوي على مادة الكابسين المسيلة للدم *</vt:lpstr>
      <vt:lpstr>المكمل الغذائي كو انزيم كيو 10</vt:lpstr>
      <vt:lpstr>*هناك أكلات وأغذية مانعة لانسداد وتصلب الشرايين وبالتالي قلة فرصة حدوث لزوجة بالدم *</vt:lpstr>
      <vt:lpstr>عرض تقديمي في PowerPoint</vt:lpstr>
      <vt:lpstr>اخلاقيات المعالج بالحجامة</vt:lpstr>
      <vt:lpstr>عرض تقديمي في PowerPoint</vt:lpstr>
      <vt:lpstr>أخلاقيات المعالج بالحجامة </vt:lpstr>
      <vt:lpstr>عرض تقديمي في PowerPoint</vt:lpstr>
      <vt:lpstr>عرض تقديمي في PowerPoint</vt:lpstr>
      <vt:lpstr>الشلل الرعاش ( الباركنسون )</vt:lpstr>
      <vt:lpstr>عرض تقديمي في PowerPoint</vt:lpstr>
      <vt:lpstr>خصائص الرعاش</vt:lpstr>
      <vt:lpstr>عرض تقديمي في PowerPoint</vt:lpstr>
      <vt:lpstr>أسباب حدوثه </vt:lpstr>
      <vt:lpstr>عرض تقديمي في PowerPoint</vt:lpstr>
      <vt:lpstr>حجامة الطوارئ</vt:lpstr>
      <vt:lpstr>ماهي حجامة الطوارئ ؟ وكيفية عملها ؟</vt:lpstr>
      <vt:lpstr>وهذا النوع من الحجامة يفيد على وجه الخصوص أهل الصحراء ومن تبعد عنهم المستشفيات فتكون بمثابة اسعافات أولية 🚨 للمصاب</vt:lpstr>
      <vt:lpstr>التبول اللاإرادي </vt:lpstr>
      <vt:lpstr>ما مدى حدوث التبول اللاإرادي عند الأطفال</vt:lpstr>
      <vt:lpstr>آلية حصول التبول اللاإرادي لدى الأطفال</vt:lpstr>
      <vt:lpstr>العلاج يكون كالتالي</vt:lpstr>
      <vt:lpstr>العوامل التي تؤدي للتبول اللاإرادي عند الأطفال</vt:lpstr>
      <vt:lpstr>*زيت البابونج مهدئ رائع للأعصاب *</vt:lpstr>
      <vt:lpstr>ذيل الحصان</vt:lpstr>
      <vt:lpstr>لسان الحمل</vt:lpstr>
      <vt:lpstr>عرض تقديمي في PowerPoint</vt:lpstr>
      <vt:lpstr>حجامة الفحم</vt:lpstr>
      <vt:lpstr>عرض تقديمي في PowerPoint</vt:lpstr>
      <vt:lpstr>عرض تقديمي في PowerPoint</vt:lpstr>
      <vt:lpstr>عرض تقديمي في PowerPoint</vt:lpstr>
      <vt:lpstr>عرض تقديمي في PowerPoint</vt:lpstr>
      <vt:lpstr>تلك المواضع خاصة بحجامة الحسد والعين والسحر المأكول والمشروب</vt:lpstr>
      <vt:lpstr>تلك المواضع خاصة بحالات السحر المرشوش</vt:lpstr>
      <vt:lpstr>حالات سحر الأرحام والمس العاشق</vt:lpstr>
      <vt:lpstr>الكاهل والأخدعين وأم مغيث على قمة الرأس</vt:lpstr>
      <vt:lpstr>*حالات السحر المشموم *</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الحجامة التعليمية من الطب الأصيل</dc:title>
  <dc:creator>Microsoft account</dc:creator>
  <cp:lastModifiedBy>الباحثة في الطب النبوي أم امان</cp:lastModifiedBy>
  <cp:revision>11</cp:revision>
  <dcterms:created xsi:type="dcterms:W3CDTF">2022-01-16T21:11:35Z</dcterms:created>
  <dcterms:modified xsi:type="dcterms:W3CDTF">2022-10-19T18:05:24Z</dcterms:modified>
</cp:coreProperties>
</file>